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64" r:id="rId2"/>
    <p:sldId id="2147481220" r:id="rId3"/>
    <p:sldId id="2147471690" r:id="rId4"/>
    <p:sldId id="2147481239" r:id="rId5"/>
    <p:sldId id="2147481221" r:id="rId6"/>
    <p:sldId id="2147481247" r:id="rId7"/>
    <p:sldId id="2147481251" r:id="rId8"/>
    <p:sldId id="2147481252" r:id="rId9"/>
    <p:sldId id="2147481245" r:id="rId10"/>
    <p:sldId id="2147481234" r:id="rId11"/>
    <p:sldId id="214747178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1" autoAdjust="0"/>
    <p:restoredTop sz="94660"/>
  </p:normalViewPr>
  <p:slideViewPr>
    <p:cSldViewPr snapToGrid="0">
      <p:cViewPr varScale="1">
        <p:scale>
          <a:sx n="35" d="100"/>
          <a:sy n="35" d="100"/>
        </p:scale>
        <p:origin x="135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0T19:35:28.620"/>
    </inkml:context>
    <inkml:brush xml:id="br0">
      <inkml:brushProperty name="width" value="0.1" units="cm"/>
      <inkml:brushProperty name="height" value="0.1" units="cm"/>
    </inkml:brush>
  </inkml:definitions>
  <inkml:trace contextRef="#ctx0" brushRef="#br0">35256 5835 3212 0 0,'-3'1'128'0'0,"-2"1"-128"0"0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70449-33D8-493F-8A99-71F5D283A9F2}"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DD595-1842-4738-B0E0-2E8FC0AF3E34}" type="slidenum">
              <a:rPr lang="en-US" smtClean="0"/>
              <a:t>‹#›</a:t>
            </a:fld>
            <a:endParaRPr lang="en-US"/>
          </a:p>
        </p:txBody>
      </p:sp>
    </p:spTree>
    <p:extLst>
      <p:ext uri="{BB962C8B-B14F-4D97-AF65-F5344CB8AC3E}">
        <p14:creationId xmlns:p14="http://schemas.microsoft.com/office/powerpoint/2010/main" val="1217543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71446" rtl="0" eaLnBrk="1" fontAlgn="auto" latinLnBrk="0" hangingPunct="1">
              <a:lnSpc>
                <a:spcPct val="117999"/>
              </a:lnSpc>
              <a:spcBef>
                <a:spcPts val="0"/>
              </a:spcBef>
              <a:spcAft>
                <a:spcPts val="0"/>
              </a:spcAft>
              <a:buClrTx/>
              <a:buSzTx/>
              <a:buFontTx/>
              <a:buNone/>
              <a:tabLst/>
              <a:defRPr/>
            </a:pPr>
            <a:r>
              <a:rPr lang="en-US" sz="800">
                <a:solidFill>
                  <a:schemeClr val="tx1"/>
                </a:solidFill>
              </a:rPr>
              <a:t>To empower our customers to solve the world’s toughest challenges, we provide them with the systems that accelerate productivity, innovation, and discovery. </a:t>
            </a:r>
          </a:p>
          <a:p>
            <a:endParaRPr lang="en-US" sz="800"/>
          </a:p>
          <a:p>
            <a:pPr marL="0" marR="0" lvl="0" indent="0" defTabSz="171446" eaLnBrk="1" fontAlgn="auto" latinLnBrk="0" hangingPunct="1">
              <a:lnSpc>
                <a:spcPct val="117999"/>
              </a:lnSpc>
              <a:spcBef>
                <a:spcPts val="0"/>
              </a:spcBef>
              <a:spcAft>
                <a:spcPts val="0"/>
              </a:spcAft>
              <a:buClrTx/>
              <a:buSzTx/>
              <a:buFontTx/>
              <a:buNone/>
              <a:tabLst/>
              <a:defRPr/>
            </a:pPr>
            <a:r>
              <a:rPr lang="en-US" sz="800"/>
              <a:t>We fundamentally believe that by doing this, we can help make the greatest impact on your business and on the technologies changing the world.</a:t>
            </a:r>
          </a:p>
          <a:p>
            <a:endParaRPr lang="en-US" sz="800"/>
          </a:p>
        </p:txBody>
      </p:sp>
    </p:spTree>
    <p:extLst>
      <p:ext uri="{BB962C8B-B14F-4D97-AF65-F5344CB8AC3E}">
        <p14:creationId xmlns:p14="http://schemas.microsoft.com/office/powerpoint/2010/main" val="2140953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3200" b="0" i="0" u="none" strike="noStrike">
                <a:solidFill>
                  <a:srgbClr val="767676"/>
                </a:solidFill>
                <a:effectLst/>
                <a:latin typeface="Arial" panose="020B0604020202020204" pitchFamily="34" charset="0"/>
                <a:cs typeface="Arial" panose="020B0604020202020204" pitchFamily="34" charset="0"/>
              </a:rPr>
              <a:t>There’s little doubt that the pace of technological advancement continues to accelerate.  For many of our customers, that isn’t new information.  However, our customers must also deal with accelerating change in other dimensions as well – as organizations are forced to grapple with environmental impact, geopolitical policy, and entirely new business models.  </a:t>
            </a:r>
            <a:r>
              <a:rPr lang="en-US" sz="3200" b="0" i="0">
                <a:solidFill>
                  <a:srgbClr val="444444"/>
                </a:solidFill>
                <a:effectLst/>
                <a:latin typeface="Arial" panose="020B0604020202020204" pitchFamily="34" charset="0"/>
                <a:cs typeface="Arial" panose="020B0604020202020204" pitchFamily="34" charset="0"/>
              </a:rPr>
              <a:t>​</a:t>
            </a:r>
          </a:p>
          <a:p>
            <a:pPr algn="l" rtl="0" fontAlgn="base"/>
            <a:r>
              <a:rPr lang="en-US" sz="3200" b="0" i="0">
                <a:solidFill>
                  <a:srgbClr val="444444"/>
                </a:solidFill>
                <a:effectLst/>
                <a:latin typeface="Arial" panose="020B0604020202020204" pitchFamily="34" charset="0"/>
                <a:cs typeface="Arial" panose="020B0604020202020204" pitchFamily="34" charset="0"/>
              </a:rPr>
              <a:t>​</a:t>
            </a:r>
          </a:p>
          <a:p>
            <a:pPr algn="l" rtl="0" fontAlgn="base"/>
            <a:r>
              <a:rPr lang="en-US" sz="3200" b="0" i="0" u="none" strike="noStrike">
                <a:solidFill>
                  <a:srgbClr val="767676"/>
                </a:solidFill>
                <a:effectLst/>
                <a:latin typeface="Arial" panose="020B0604020202020204" pitchFamily="34" charset="0"/>
                <a:cs typeface="Arial" panose="020B0604020202020204" pitchFamily="34" charset="0"/>
              </a:rPr>
              <a:t>As an example, over the past several decades, we’ve all been conditioned to believe that globalization would continue to accelerate – and that our local economies would continue to become increasingly interdependent with the global supply chain.  One of the things we’ve learned over the last 3 years of supply chain disruption and geopolitical tension is that this assumption isn’t a given.   For a multitude of reasons, supply chains are becoming increasingly local instead of global.  </a:t>
            </a:r>
            <a:r>
              <a:rPr lang="en-US" sz="3200" b="0" i="0">
                <a:solidFill>
                  <a:srgbClr val="444444"/>
                </a:solidFill>
                <a:effectLst/>
                <a:latin typeface="Arial" panose="020B0604020202020204" pitchFamily="34" charset="0"/>
                <a:cs typeface="Arial" panose="020B0604020202020204" pitchFamily="34" charset="0"/>
              </a:rPr>
              <a:t>​</a:t>
            </a:r>
          </a:p>
          <a:p>
            <a:pPr algn="l" rtl="0" fontAlgn="base"/>
            <a:r>
              <a:rPr lang="en-US" sz="3200" b="0" i="0">
                <a:solidFill>
                  <a:srgbClr val="444444"/>
                </a:solidFill>
                <a:effectLst/>
                <a:latin typeface="Arial" panose="020B0604020202020204" pitchFamily="34" charset="0"/>
                <a:cs typeface="Arial" panose="020B0604020202020204" pitchFamily="34" charset="0"/>
              </a:rPr>
              <a:t>​</a:t>
            </a:r>
          </a:p>
          <a:p>
            <a:pPr algn="l" rtl="0" fontAlgn="base"/>
            <a:r>
              <a:rPr lang="en-US" sz="3200" b="0" i="0" u="none" strike="noStrike">
                <a:solidFill>
                  <a:srgbClr val="767676"/>
                </a:solidFill>
                <a:effectLst/>
                <a:latin typeface="Arial" panose="020B0604020202020204" pitchFamily="34" charset="0"/>
                <a:cs typeface="Arial" panose="020B0604020202020204" pitchFamily="34" charset="0"/>
              </a:rPr>
              <a:t>Second, increasing focus on environmental sustainability continues to drive technical innovations. From power consumption on processors and cellular base stations to vehicle electrification – sustainability is driving technical innovation and new engineering requirements</a:t>
            </a:r>
            <a:r>
              <a:rPr lang="en-US" sz="3200" b="0" i="0">
                <a:solidFill>
                  <a:srgbClr val="444444"/>
                </a:solidFill>
                <a:effectLst/>
                <a:latin typeface="Arial" panose="020B0604020202020204" pitchFamily="34" charset="0"/>
                <a:cs typeface="Arial" panose="020B0604020202020204" pitchFamily="34" charset="0"/>
              </a:rPr>
              <a:t>​</a:t>
            </a:r>
          </a:p>
          <a:p>
            <a:pPr algn="l" rtl="0" fontAlgn="base"/>
            <a:r>
              <a:rPr lang="en-US" sz="3200" b="0" i="0">
                <a:solidFill>
                  <a:srgbClr val="444444"/>
                </a:solidFill>
                <a:effectLst/>
                <a:latin typeface="Arial" panose="020B0604020202020204" pitchFamily="34" charset="0"/>
                <a:cs typeface="Arial" panose="020B0604020202020204" pitchFamily="34" charset="0"/>
              </a:rPr>
              <a:t>​</a:t>
            </a:r>
          </a:p>
          <a:p>
            <a:pPr algn="l" rtl="0" fontAlgn="base"/>
            <a:r>
              <a:rPr lang="en-US" sz="3200" b="0" i="0" u="none" strike="noStrike">
                <a:solidFill>
                  <a:srgbClr val="767676"/>
                </a:solidFill>
                <a:effectLst/>
                <a:latin typeface="Arial" panose="020B0604020202020204" pitchFamily="34" charset="0"/>
                <a:cs typeface="Arial" panose="020B0604020202020204" pitchFamily="34" charset="0"/>
              </a:rPr>
              <a:t>Each of these factors creates new opportunities for business to take market share – but they also drive rapid rates of change in the engineering community</a:t>
            </a:r>
            <a:endParaRPr lang="en-US" sz="3200" b="0" i="0">
              <a:solidFill>
                <a:srgbClr val="444444"/>
              </a:solidFill>
              <a:effectLst/>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D06B116C-1CAD-49E2-B44E-AB4A995DEB2E}"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4630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69522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a:effectLst/>
                <a:latin typeface="Calibri" panose="020F0502020204030204" pitchFamily="34" charset="0"/>
                <a:ea typeface="Calibri" panose="020F0502020204030204" pitchFamily="34" charset="0"/>
                <a:cs typeface="Arial" panose="020B0604020202020204" pitchFamily="34" charset="0"/>
              </a:rPr>
              <a:t>Across all of the industries we serve, we see many test organizations caught in the middle as they manage the competing business requirements of your business.</a:t>
            </a:r>
          </a:p>
          <a:p>
            <a:pPr marL="342900" marR="0" lvl="0" indent="-342900">
              <a:lnSpc>
                <a:spcPct val="107000"/>
              </a:lnSpc>
              <a:spcBef>
                <a:spcPts val="0"/>
              </a:spcBef>
              <a:spcAft>
                <a:spcPts val="0"/>
              </a:spcAft>
              <a:buFont typeface="Symbol" panose="05050102010706020507" pitchFamily="18" charset="2"/>
              <a:buChar char=""/>
            </a:pPr>
            <a:r>
              <a:rPr lang="en-US" sz="1200">
                <a:effectLst/>
                <a:latin typeface="Calibri" panose="020F0502020204030204" pitchFamily="34" charset="0"/>
                <a:ea typeface="Calibri" panose="020F0502020204030204" pitchFamily="34" charset="0"/>
                <a:cs typeface="Arial" panose="020B0604020202020204" pitchFamily="34" charset="0"/>
              </a:rPr>
              <a:t>Increasing product complexity has always been a challenge – and it often to drive tradeoffs between test coverage, cost, and time.</a:t>
            </a:r>
          </a:p>
          <a:p>
            <a:pPr marL="342900" marR="0" lvl="0" indent="-342900">
              <a:lnSpc>
                <a:spcPct val="107000"/>
              </a:lnSpc>
              <a:spcBef>
                <a:spcPts val="0"/>
              </a:spcBef>
              <a:spcAft>
                <a:spcPts val="0"/>
              </a:spcAft>
              <a:buFont typeface="Symbol" panose="05050102010706020507" pitchFamily="18" charset="2"/>
              <a:buChar char=""/>
            </a:pPr>
            <a:r>
              <a:rPr lang="en-US" sz="1200">
                <a:effectLst/>
                <a:latin typeface="Calibri" panose="020F0502020204030204" pitchFamily="34" charset="0"/>
                <a:ea typeface="Calibri" panose="020F0502020204030204" pitchFamily="34" charset="0"/>
                <a:cs typeface="Arial" panose="020B0604020202020204" pitchFamily="34" charset="0"/>
              </a:rPr>
              <a:t>At the same time, we continue to see a faster pace of innovation – with new technologies like EVs and 5G driving new measurement techniques and innovations</a:t>
            </a:r>
          </a:p>
          <a:p>
            <a:pPr marL="342900" marR="0" lvl="0" indent="-342900">
              <a:lnSpc>
                <a:spcPct val="107000"/>
              </a:lnSpc>
              <a:spcBef>
                <a:spcPts val="0"/>
              </a:spcBef>
              <a:spcAft>
                <a:spcPts val="0"/>
              </a:spcAft>
              <a:buFont typeface="Symbol" panose="05050102010706020507" pitchFamily="18" charset="2"/>
              <a:buChar char=""/>
            </a:pPr>
            <a:r>
              <a:rPr lang="en-US" sz="1200">
                <a:effectLst/>
                <a:latin typeface="Calibri" panose="020F0502020204030204" pitchFamily="34" charset="0"/>
                <a:ea typeface="Calibri" panose="020F0502020204030204" pitchFamily="34" charset="0"/>
                <a:cs typeface="Arial" panose="020B0604020202020204" pitchFamily="34" charset="0"/>
              </a:rPr>
              <a:t>In many ways, the very public nature of product failure – combined with the adoption of consumer products in mission-critical applications (like cameras in an ADAS system) drive continued need for quality and reliability</a:t>
            </a:r>
          </a:p>
          <a:p>
            <a:pPr marL="342900" marR="0" lvl="0" indent="-342900">
              <a:lnSpc>
                <a:spcPct val="107000"/>
              </a:lnSpc>
              <a:spcBef>
                <a:spcPts val="0"/>
              </a:spcBef>
              <a:spcAft>
                <a:spcPts val="0"/>
              </a:spcAft>
              <a:buFont typeface="Symbol" panose="05050102010706020507" pitchFamily="18" charset="2"/>
              <a:buChar char=""/>
            </a:pPr>
            <a:r>
              <a:rPr lang="en-US" sz="1200">
                <a:effectLst/>
                <a:latin typeface="Calibri" panose="020F0502020204030204" pitchFamily="34" charset="0"/>
                <a:ea typeface="Calibri" panose="020F0502020204030204" pitchFamily="34" charset="0"/>
                <a:cs typeface="Arial" panose="020B0604020202020204" pitchFamily="34" charset="0"/>
              </a:rPr>
              <a:t>And finally – all of this is happening at a facer pace than ever before.  Time to market has always been a challenge – but we continue to see market windows shorten and many of our customers are literally sprinting to compete for new opportunities.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0EB6B-51B1-45FC-91BC-C2D43D187A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49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a:solidFill>
                  <a:srgbClr val="000000"/>
                </a:solidFill>
                <a:effectLst/>
                <a:latin typeface="Calibri" panose="020F0502020204030204" pitchFamily="34" charset="0"/>
              </a:rPr>
              <a:t>NI is one of the few T&amp;M vendors with solutions that span the entire design flow – from initial prototyping to beyond manufacturing test.</a:t>
            </a:r>
            <a:r>
              <a:rPr lang="en-US" b="0" i="0">
                <a:solidFill>
                  <a:srgbClr val="444444"/>
                </a:solidFill>
                <a:effectLst/>
                <a:latin typeface="Calibri" panose="020F0502020204030204" pitchFamily="34" charset="0"/>
              </a:rPr>
              <a:t>​</a:t>
            </a: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For early designs, many customers benefit faster design cycles using NI’s solutions for design and prototyping, much of this is driven by our industry-leading test throughput – which reduces test time </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In addition, we also deliver lab-grade measurement accuracy in the production test environment as well.  This allows our customers to guarantee more stringent specifications and better compete in a global economy</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Finally, we deliver enterprise software solutions across the design flow – from test automation software to advanced data management and analytics tools.</a:t>
            </a:r>
            <a:r>
              <a:rPr lang="en-US" sz="1800" b="0" i="0">
                <a:solidFill>
                  <a:srgbClr val="444444"/>
                </a:solidFill>
                <a:effectLst/>
                <a:latin typeface="Calibri" panose="020F0502020204030204" pitchFamily="34" charset="0"/>
              </a:rPr>
              <a:t>​</a:t>
            </a:r>
            <a:r>
              <a:rPr lang="en-US" sz="1800" b="0" i="0" u="none" strike="noStrike">
                <a:solidFill>
                  <a:srgbClr val="444444"/>
                </a:solidFill>
                <a:effectLst/>
                <a:latin typeface="Arial" panose="020B0604020202020204" pitchFamily="34" charset="0"/>
              </a:rPr>
              <a:t> </a:t>
            </a:r>
            <a:r>
              <a:rPr lang="en-US" sz="1800" b="0" i="0" u="none" strike="noStrike">
                <a:solidFill>
                  <a:srgbClr val="000000"/>
                </a:solidFill>
                <a:effectLst/>
                <a:latin typeface="Calibri" panose="020F0502020204030204" pitchFamily="34" charset="0"/>
              </a:rPr>
              <a:t>Organizations adopting NI’s software enterprise-wide often report higher development efficiency and faster time-to-market</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Going forward, we’re heavily investing in our software for data management and analytics as we look to use test data to drive increased product performance.</a:t>
            </a:r>
            <a:r>
              <a:rPr lang="en-US" sz="1800" b="0" i="0">
                <a:solidFill>
                  <a:srgbClr val="444444"/>
                </a:solidFill>
                <a:effectLst/>
                <a:latin typeface="Calibri" panose="020F050202020403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None/>
            </a:pP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None/>
            </a:pP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None/>
            </a:pPr>
            <a:r>
              <a:rPr lang="en-US" sz="1800" b="0" i="0">
                <a:solidFill>
                  <a:srgbClr val="444444"/>
                </a:solidFill>
                <a:effectLst/>
                <a:latin typeface="Arial" panose="020B0604020202020204" pitchFamily="34" charset="0"/>
              </a:rPr>
              <a:t>Examples:</a:t>
            </a: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NI’s SDR portfolio allows customers to more quickly iterate on algorithm design by saving the time of developing working hardware prototypes</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In addition, our HIL solutions both in automotive and aerospace enable engineers to more quickly introduce systems and sub-systems to a wide range of complex scenarios</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In the lab, we find our customer modernizing their lab approaches with a combination of automated measurement, software-reuse, and data management</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Customers adopting these approaches experience faster time-to-market by more quickly progressing through validation test phases</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In the manufacturing environment – our solutions for production test allow our customers to lower manufacturing cost</a:t>
            </a:r>
            <a:r>
              <a:rPr lang="en-US" sz="1800" b="0" i="0">
                <a:solidFill>
                  <a:srgbClr val="444444"/>
                </a:solidFill>
                <a:effectLst/>
                <a:latin typeface="Calibri" panose="020F0502020204030204" pitchFamily="34" charset="0"/>
              </a:rPr>
              <a:t>​</a:t>
            </a:r>
            <a:endParaRPr lang="en-US" sz="1800" b="0" i="0">
              <a:solidFill>
                <a:srgbClr val="444444"/>
              </a:solidFill>
              <a:effectLst/>
              <a:latin typeface="Arial" panose="020B0604020202020204" pitchFamily="34" charset="0"/>
            </a:endParaRPr>
          </a:p>
          <a:p>
            <a:pPr algn="l" rtl="0" fontAlgn="base"/>
            <a:r>
              <a:rPr lang="en-US" b="0" i="0">
                <a:solidFill>
                  <a:srgbClr val="444444"/>
                </a:solidFill>
                <a:effectLst/>
                <a:latin typeface="Calibri" panose="020F0502020204030204"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5D200-261A-446F-AB53-77D5326D516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213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5D200-261A-446F-AB53-77D5326D516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99102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A5D200-261A-446F-AB53-77D5326D516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2076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sz="1400"/>
              <a:t>We know you know that efficient characterization labs and production processes can be a strategic advantage – but it can also be costly to maintain on your own. </a:t>
            </a:r>
            <a:r>
              <a:rPr lang="en-US" sz="1600"/>
              <a:t>Outsource your central tools work to us...we can do it far more efficiently than you can internally. </a:t>
            </a:r>
            <a:endParaRPr lang="en-US" sz="1600">
              <a:effectLst/>
              <a:latin typeface="Calibri" panose="020F0502020204030204" pitchFamily="34" charset="0"/>
              <a:ea typeface="Calibri" panose="020F0502020204030204" pitchFamily="34" charset="0"/>
              <a:cs typeface="Calibri" panose="020F0502020204030204" pitchFamily="34" charset="0"/>
            </a:endParaRPr>
          </a:p>
          <a:p>
            <a:r>
              <a:rPr lang="en-US" sz="1200" b="0"/>
              <a:t>our SW lowers the cost of the product workflow, with a smaller footprint and higher yield. </a:t>
            </a:r>
          </a:p>
          <a:p>
            <a:r>
              <a:rPr lang="en-US" sz="1200" b="0"/>
              <a:t>NI is the only option for connecting software and workflows across the entire new product development cycle </a:t>
            </a:r>
          </a:p>
          <a:p>
            <a:pPr marL="0" marR="0" lvl="0" indent="0" algn="l" defTabSz="1463040" rtl="0" eaLnBrk="1" fontAlgn="auto" latinLnBrk="0" hangingPunct="1">
              <a:lnSpc>
                <a:spcPct val="100000"/>
              </a:lnSpc>
              <a:spcBef>
                <a:spcPts val="0"/>
              </a:spcBef>
              <a:spcAft>
                <a:spcPts val="0"/>
              </a:spcAft>
              <a:buClrTx/>
              <a:buSzTx/>
              <a:buFontTx/>
              <a:buNone/>
              <a:tabLst/>
              <a:defRPr/>
            </a:pPr>
            <a:endParaRPr lang="en-US" sz="1200"/>
          </a:p>
          <a:p>
            <a:pPr marL="0" marR="0" lvl="0" indent="0" algn="l" defTabSz="1463040" rtl="0" eaLnBrk="1" fontAlgn="auto" latinLnBrk="0" hangingPunct="1">
              <a:lnSpc>
                <a:spcPct val="100000"/>
              </a:lnSpc>
              <a:spcBef>
                <a:spcPts val="0"/>
              </a:spcBef>
              <a:spcAft>
                <a:spcPts val="0"/>
              </a:spcAft>
              <a:buClrTx/>
              <a:buSzTx/>
              <a:buFontTx/>
              <a:buNone/>
              <a:tabLst/>
              <a:defRPr/>
            </a:pPr>
            <a:r>
              <a:rPr lang="en-US" sz="1200"/>
              <a:t>Make “test” a strategic differentiator for your organization with NI</a:t>
            </a:r>
          </a:p>
          <a:p>
            <a:pPr marL="342900" marR="0" lvl="0" indent="-342900" algn="l" defTabSz="146304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u="none"/>
              <a:t>accelerate time-to-market</a:t>
            </a:r>
          </a:p>
          <a:p>
            <a:pPr marL="342900" marR="0" lvl="0" indent="-342900" algn="l" defTabSz="146304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a:t>lower operational cost</a:t>
            </a:r>
            <a:endParaRPr lang="en-US" sz="1200" b="0" u="none"/>
          </a:p>
          <a:p>
            <a:pPr marL="342900" marR="0" lvl="0" indent="-342900" algn="l" defTabSz="146304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u="none"/>
              <a:t>analytics and insights to improve product quality</a:t>
            </a:r>
          </a:p>
          <a:p>
            <a:endParaRPr lang="en-US"/>
          </a:p>
        </p:txBody>
      </p:sp>
      <p:sp>
        <p:nvSpPr>
          <p:cNvPr id="4" name="Slide Number Placeholder 3"/>
          <p:cNvSpPr>
            <a:spLocks noGrp="1"/>
          </p:cNvSpPr>
          <p:nvPr>
            <p:ph type="sldNum" sz="quarter" idx="5"/>
          </p:nvPr>
        </p:nvSpPr>
        <p:spPr/>
        <p:txBody>
          <a:bodyPr/>
          <a:lstStyle/>
          <a:p>
            <a:pPr marL="0" marR="0" lvl="0" indent="0" algn="r" defTabSz="1463040" rtl="0" eaLnBrk="1" fontAlgn="auto" latinLnBrk="0" hangingPunct="1">
              <a:lnSpc>
                <a:spcPct val="100000"/>
              </a:lnSpc>
              <a:spcBef>
                <a:spcPts val="0"/>
              </a:spcBef>
              <a:spcAft>
                <a:spcPts val="0"/>
              </a:spcAft>
              <a:buClrTx/>
              <a:buSzTx/>
              <a:buFontTx/>
              <a:buNone/>
              <a:tabLst/>
              <a:defRPr/>
            </a:pPr>
            <a:fld id="{D06B116C-1CAD-49E2-B44E-AB4A995DEB2E}"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46304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92142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u="none" strike="noStrike">
                <a:solidFill>
                  <a:srgbClr val="000000"/>
                </a:solidFill>
                <a:effectLst/>
                <a:latin typeface="Calibri" panose="020F0502020204030204" pitchFamily="34" charset="0"/>
              </a:rPr>
              <a:t>Enterprises have an opportunity to make test a strategic differentiator for that can drive product and business performance.  Fully reaping the benefits of test isn’t just about using a better instrument – it requires changes to the people, processes and tools that necessary to achieve these goals.  Improving product and business performances requires organizations to make investments in three major areas: automation, standardization, and digital transformation.</a:t>
            </a:r>
            <a:r>
              <a:rPr lang="en-US" b="0" i="0">
                <a:solidFill>
                  <a:srgbClr val="444444"/>
                </a:solidFill>
                <a:effectLst/>
                <a:latin typeface="Calibri" panose="020F0502020204030204" pitchFamily="34" charset="0"/>
              </a:rPr>
              <a:t>​</a:t>
            </a:r>
          </a:p>
          <a:p>
            <a:pPr algn="l" rtl="0" fontAlgn="base"/>
            <a:r>
              <a:rPr lang="en-US" b="0" i="0">
                <a:solidFill>
                  <a:srgbClr val="444444"/>
                </a:solidFill>
                <a:effectLst/>
                <a:latin typeface="Calibri" panose="020F0502020204030204" pitchFamily="34" charset="0"/>
              </a:rPr>
              <a:t>​</a:t>
            </a: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Automating measurements is often the first step – as it provides teams repeatable test data and drives the ability to scale test coverage with product complexity</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Standardization is often the second step – and it is critical to driving organizational efficiency.  Organizations can standardize on processes or tools – and both can have the impact of accelerating product development</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Although you might consider digital transformation as a final step – organizations can often make progress in digitalization in parallel with other initiatives.  One of the first steps is often asset and data management – as centralizing this can reduce capex and </a:t>
            </a:r>
            <a:r>
              <a:rPr lang="en-US" sz="1800" b="0" i="0" u="none" strike="noStrike" err="1">
                <a:solidFill>
                  <a:srgbClr val="000000"/>
                </a:solidFill>
                <a:effectLst/>
                <a:latin typeface="Calibri" panose="020F0502020204030204" pitchFamily="34" charset="0"/>
              </a:rPr>
              <a:t>opex</a:t>
            </a:r>
            <a:r>
              <a:rPr lang="en-US" sz="1800" b="0" i="0">
                <a:solidFill>
                  <a:srgbClr val="444444"/>
                </a:solidFill>
                <a:effectLst/>
                <a:latin typeface="Calibri" panose="020F0502020204030204" pitchFamily="34" charset="0"/>
              </a:rPr>
              <a:t>​</a:t>
            </a:r>
            <a:endParaRPr lang="en-US" sz="1800" b="0" i="0" u="none" strike="noStrike">
              <a:solidFill>
                <a:srgbClr val="444444"/>
              </a:solidFill>
              <a:effectLst/>
              <a:latin typeface="Arial" panose="020B0604020202020204" pitchFamily="34" charset="0"/>
            </a:endParaRPr>
          </a:p>
          <a:p>
            <a:pPr marL="285750" indent="-285750"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So no matter where you in you’re journey, we’ve done this before, and we can help you along the way.</a:t>
            </a:r>
            <a:r>
              <a:rPr lang="en-US" b="0" i="0">
                <a:solidFill>
                  <a:srgbClr val="444444"/>
                </a:solidFill>
                <a:effectLst/>
                <a:latin typeface="Calibri" panose="020F0502020204030204" pitchFamily="34" charset="0"/>
              </a:rPr>
              <a:t>​</a:t>
            </a:r>
          </a:p>
          <a:p>
            <a:endParaRPr lang="en-US"/>
          </a:p>
        </p:txBody>
      </p:sp>
      <p:sp>
        <p:nvSpPr>
          <p:cNvPr id="4" name="Slide Number Placeholder 3"/>
          <p:cNvSpPr>
            <a:spLocks noGrp="1"/>
          </p:cNvSpPr>
          <p:nvPr>
            <p:ph type="sldNum" sz="quarter" idx="5"/>
          </p:nvPr>
        </p:nvSpPr>
        <p:spPr/>
        <p:txBody>
          <a:bodyPr/>
          <a:lstStyle/>
          <a:p>
            <a:fld id="{90D43E6F-B552-4256-AF97-FD4AFA7EA59C}" type="slidenum">
              <a:rPr lang="en-US" smtClean="0"/>
              <a:t>10</a:t>
            </a:fld>
            <a:endParaRPr lang="en-US"/>
          </a:p>
        </p:txBody>
      </p:sp>
    </p:spTree>
    <p:extLst>
      <p:ext uri="{BB962C8B-B14F-4D97-AF65-F5344CB8AC3E}">
        <p14:creationId xmlns:p14="http://schemas.microsoft.com/office/powerpoint/2010/main" val="1306190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At NI, we’re revolutionizing how engineers &amp; enterprises use test systems and data to gain the </a:t>
            </a: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insights</a:t>
            </a: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 that drive product and business </a:t>
            </a: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performance</a:t>
            </a: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a:t>
            </a:r>
          </a:p>
          <a:p>
            <a:pPr marL="171450" indent="-171450">
              <a:buFont typeface="Arial" panose="020B0604020202020204" pitchFamily="34" charset="0"/>
              <a:buChar char="•"/>
            </a:pPr>
            <a:r>
              <a:rPr lang="en-US"/>
              <a:t>[Internal Audience] and we chose these words very intentionally</a:t>
            </a:r>
          </a:p>
          <a:p>
            <a:pPr marL="628650" lvl="1" indent="-171450">
              <a:buFont typeface="Arial" panose="020B0604020202020204" pitchFamily="34" charset="0"/>
              <a:buChar char="•"/>
            </a:pPr>
            <a:r>
              <a:rPr lang="en-US"/>
              <a:t>Our business model shifted from a “virtual instrument” company to an enterprise partner that helps them deliver business results</a:t>
            </a:r>
          </a:p>
          <a:p>
            <a:pPr marL="628650" lvl="1" indent="-171450">
              <a:buFont typeface="Arial" panose="020B0604020202020204" pitchFamily="34" charset="0"/>
              <a:buChar char="•"/>
            </a:pPr>
            <a:r>
              <a:rPr lang="en-US"/>
              <a:t>In the past, we’ve talked internally about whether the outcome we’re looking to deliver for our customers is product vs business performance – but its really both.</a:t>
            </a:r>
          </a:p>
          <a:p>
            <a:pPr marL="171450" lvl="0" indent="-171450">
              <a:buFont typeface="Arial" panose="020B0604020202020204" pitchFamily="34" charset="0"/>
              <a:buChar char="•"/>
            </a:pPr>
            <a:r>
              <a:rPr lang="en-US"/>
              <a:t>We’re accelerating product development by helping customers modernize the lab and with systems that helps them get products to market more quickly </a:t>
            </a:r>
          </a:p>
          <a:p>
            <a:pPr marL="171450" lvl="0" indent="-171450">
              <a:buFont typeface="Arial" panose="020B0604020202020204" pitchFamily="34" charset="0"/>
              <a:buChar char="•"/>
            </a:pPr>
            <a:r>
              <a:rPr lang="en-US"/>
              <a:t>Our ability to deliver industry-leading test throughput, make real-time decisions from test data, and uniquely emulate environmental conditions with HIL systems helps our customers improve quality and reliability</a:t>
            </a:r>
          </a:p>
          <a:p>
            <a:pPr marL="171450" lvl="0" indent="-171450">
              <a:buFont typeface="Arial" panose="020B0604020202020204" pitchFamily="34" charset="0"/>
              <a:buChar char="•"/>
            </a:pPr>
            <a:r>
              <a:rPr lang="en-US"/>
              <a:t>Some of these same technical benefits are also reducing operational cost for our customers, as they can CAPEX and OPEX both in the lab and in manufacturing</a:t>
            </a:r>
          </a:p>
          <a:p>
            <a:pPr marL="171450" lvl="0" indent="-171450">
              <a:buFont typeface="Arial" panose="020B0604020202020204" pitchFamily="34" charset="0"/>
              <a:buChar char="•"/>
            </a:pPr>
            <a:r>
              <a:rPr lang="en-US"/>
              <a:t>And of course, our partnership with our customers is critical to helping them adapt to evolving test needs.  This is central to our strategy as a company as we look to jointly intercept emerging technology trends and requirements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80EB6B-51B1-45FC-91BC-C2D43D187A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706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71C9-A0FA-9193-8E67-9C67CF53DF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9468DB-FE94-F583-74D2-81CCFC1286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5B9643-3C84-8F6D-D78C-E98D8F731282}"/>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5" name="Footer Placeholder 4">
            <a:extLst>
              <a:ext uri="{FF2B5EF4-FFF2-40B4-BE49-F238E27FC236}">
                <a16:creationId xmlns:a16="http://schemas.microsoft.com/office/drawing/2014/main" id="{9C3BAD21-CE6A-18AF-7F2E-C7BB266BF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55633-FD8B-5F4B-6134-5E90D425DF71}"/>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4250442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54747-5EE3-0018-653F-BB2B0BCD23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28F360-B997-3E6C-B1A3-1C5742125C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D211E-B216-5D0A-BA76-214D509C95C1}"/>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5" name="Footer Placeholder 4">
            <a:extLst>
              <a:ext uri="{FF2B5EF4-FFF2-40B4-BE49-F238E27FC236}">
                <a16:creationId xmlns:a16="http://schemas.microsoft.com/office/drawing/2014/main" id="{BB87F415-7D41-DE7C-0BCE-B6BD5FE41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D2A6F-24AC-3F70-EB8A-5BD0C96894F6}"/>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3313700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61B798-A52A-C1DC-E175-40BA5B4F87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88A8DF-346A-D956-FBB5-019A0A09B0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FADCA-C4D6-7F84-7EB5-F0A0E72EC5F4}"/>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5" name="Footer Placeholder 4">
            <a:extLst>
              <a:ext uri="{FF2B5EF4-FFF2-40B4-BE49-F238E27FC236}">
                <a16:creationId xmlns:a16="http://schemas.microsoft.com/office/drawing/2014/main" id="{B3D92DAB-6721-B3A7-7625-CEC3556A62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2F46D-00F3-867A-DAA7-3F1E7D734C76}"/>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3074484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D5D67F3-7E7B-0F45-9661-A4A573664AA0}"/>
              </a:ext>
            </a:extLst>
          </p:cNvPr>
          <p:cNvCxnSpPr>
            <a:cxnSpLocks/>
          </p:cNvCxnSpPr>
          <p:nvPr/>
        </p:nvCxnSpPr>
        <p:spPr>
          <a:xfrm>
            <a:off x="985838" y="325790"/>
            <a:ext cx="10220324" cy="0"/>
          </a:xfrm>
          <a:prstGeom prst="line">
            <a:avLst/>
          </a:prstGeom>
          <a:noFill/>
          <a:ln w="1905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4" name="Image">
            <a:extLst>
              <a:ext uri="{FF2B5EF4-FFF2-40B4-BE49-F238E27FC236}">
                <a16:creationId xmlns:a16="http://schemas.microsoft.com/office/drawing/2014/main" id="{30352262-1CDD-1243-9F07-434709A2FAC7}"/>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28613" y="325438"/>
            <a:ext cx="328612" cy="219898"/>
          </a:xfrm>
          <a:prstGeom prst="rect">
            <a:avLst/>
          </a:prstGeom>
          <a:ln w="12700">
            <a:miter lim="400000"/>
          </a:ln>
          <a:effectLst/>
        </p:spPr>
      </p:pic>
      <p:sp>
        <p:nvSpPr>
          <p:cNvPr id="8" name="Rectangle 7">
            <a:extLst>
              <a:ext uri="{FF2B5EF4-FFF2-40B4-BE49-F238E27FC236}">
                <a16:creationId xmlns:a16="http://schemas.microsoft.com/office/drawing/2014/main" id="{48F34622-0D52-234B-9D25-F4180CCA668F}"/>
              </a:ext>
            </a:extLst>
          </p:cNvPr>
          <p:cNvSpPr/>
          <p:nvPr/>
        </p:nvSpPr>
        <p:spPr>
          <a:xfrm>
            <a:off x="11419925" y="233691"/>
            <a:ext cx="443462" cy="183494"/>
          </a:xfrm>
          <a:prstGeom prst="rect">
            <a:avLst/>
          </a:prstGeom>
        </p:spPr>
        <p:txBody>
          <a:bodyPr wrap="none" lIns="0" tIns="0" rIns="0" bIns="0" anchor="ctr">
            <a:noAutofit/>
          </a:bodyPr>
          <a:lstStyle/>
          <a:p>
            <a:pPr lvl="0" algn="r"/>
            <a:r>
              <a:rPr lang="en-US" sz="1200" spc="-20" baseline="0">
                <a:solidFill>
                  <a:schemeClr val="tx1"/>
                </a:solidFill>
              </a:rPr>
              <a:t>ni.com</a:t>
            </a:r>
          </a:p>
        </p:txBody>
      </p:sp>
    </p:spTree>
    <p:extLst>
      <p:ext uri="{BB962C8B-B14F-4D97-AF65-F5344CB8AC3E}">
        <p14:creationId xmlns:p14="http://schemas.microsoft.com/office/powerpoint/2010/main" val="548915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reaker_Green">
    <p:spTree>
      <p:nvGrpSpPr>
        <p:cNvPr id="1" name=""/>
        <p:cNvGrpSpPr/>
        <p:nvPr/>
      </p:nvGrpSpPr>
      <p:grpSpPr>
        <a:xfrm>
          <a:off x="0" y="0"/>
          <a:ext cx="0" cy="0"/>
          <a:chOff x="0" y="0"/>
          <a:chExt cx="0" cy="0"/>
        </a:xfrm>
      </p:grpSpPr>
      <p:sp>
        <p:nvSpPr>
          <p:cNvPr id="6" name="Rectangle 5"/>
          <p:cNvSpPr/>
          <p:nvPr userDrawn="1"/>
        </p:nvSpPr>
        <p:spPr>
          <a:xfrm>
            <a:off x="0" y="0"/>
            <a:ext cx="12192000" cy="60258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7" name="Straight Connector 6"/>
          <p:cNvCxnSpPr/>
          <p:nvPr userDrawn="1"/>
        </p:nvCxnSpPr>
        <p:spPr>
          <a:xfrm flipH="1">
            <a:off x="7122584" y="3082298"/>
            <a:ext cx="50694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7122583" y="1275184"/>
            <a:ext cx="4650052" cy="1709079"/>
          </a:xfrm>
        </p:spPr>
        <p:txBody>
          <a:bodyPr>
            <a:noAutofit/>
          </a:bodyPr>
          <a:lstStyle>
            <a:lvl1pPr algn="l" defTabSz="1219151" rtl="0" eaLnBrk="1" latinLnBrk="0" hangingPunct="1">
              <a:lnSpc>
                <a:spcPct val="85000"/>
              </a:lnSpc>
              <a:spcBef>
                <a:spcPct val="0"/>
              </a:spcBef>
              <a:buNone/>
              <a:defRPr lang="en-US" sz="3333" kern="1200" cap="none" baseline="0" dirty="0">
                <a:solidFill>
                  <a:schemeClr val="bg1"/>
                </a:solidFill>
                <a:latin typeface="+mj-lt"/>
                <a:ea typeface="Arial" panose="020B0604020202020204" pitchFamily="34" charset="0"/>
                <a:cs typeface="Arial" panose="020B0604020202020204" pitchFamily="34" charset="0"/>
              </a:defRPr>
            </a:lvl1pPr>
          </a:lstStyle>
          <a:p>
            <a:r>
              <a:rPr lang="en-US"/>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288116" y="6243851"/>
            <a:ext cx="1473626" cy="378823"/>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7122583" y="3297468"/>
            <a:ext cx="4650052" cy="758617"/>
          </a:xfrm>
        </p:spPr>
        <p:txBody>
          <a:bodyPr>
            <a:noAutofit/>
          </a:bodyPr>
          <a:lstStyle>
            <a:lvl1pPr marL="0" indent="0" algn="l">
              <a:buNone/>
              <a:defRPr sz="20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430258" y="6449234"/>
            <a:ext cx="2286000" cy="173441"/>
          </a:xfrm>
          <a:prstGeom prst="rect">
            <a:avLst/>
          </a:prstGeom>
        </p:spPr>
        <p:txBody>
          <a:bodyPr/>
          <a:lstStyle>
            <a:lvl1pPr>
              <a:defRPr sz="833">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2422820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Plai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333"/>
            </a:lvl1pPr>
          </a:lstStyle>
          <a:p>
            <a:r>
              <a:rPr lang="en-US"/>
              <a:t>Click To Edit Slide Title</a:t>
            </a:r>
          </a:p>
        </p:txBody>
      </p:sp>
      <p:sp>
        <p:nvSpPr>
          <p:cNvPr id="3" name="Content Placeholder 2"/>
          <p:cNvSpPr>
            <a:spLocks noGrp="1"/>
          </p:cNvSpPr>
          <p:nvPr>
            <p:ph idx="1"/>
          </p:nvPr>
        </p:nvSpPr>
        <p:spPr>
          <a:xfrm>
            <a:off x="419364" y="2210753"/>
            <a:ext cx="11353272" cy="3511256"/>
          </a:xfrm>
        </p:spPr>
        <p:txBody>
          <a:bodyPr>
            <a:noAutofit/>
          </a:bodyPr>
          <a:lstStyle>
            <a:lvl1pPr>
              <a:defRPr sz="1333"/>
            </a:lvl1pPr>
            <a:lvl2pPr>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419365" y="1633859"/>
            <a:ext cx="11353270" cy="497417"/>
          </a:xfrm>
        </p:spPr>
        <p:txBody>
          <a:bodyPr/>
          <a:lstStyle>
            <a:lvl1pPr marL="0" indent="0">
              <a:buNone/>
              <a:defRPr sz="2333"/>
            </a:lvl1pPr>
          </a:lstStyle>
          <a:p>
            <a:pPr lvl="0"/>
            <a:r>
              <a:rPr lang="en-US"/>
              <a:t>Click to edit Master text styles</a:t>
            </a:r>
          </a:p>
        </p:txBody>
      </p:sp>
      <p:sp>
        <p:nvSpPr>
          <p:cNvPr id="4" name="Slide Number Placeholder 5">
            <a:extLst>
              <a:ext uri="{FF2B5EF4-FFF2-40B4-BE49-F238E27FC236}">
                <a16:creationId xmlns:a16="http://schemas.microsoft.com/office/drawing/2014/main" id="{0AF8B6F9-70E2-DC92-6A96-A82D7F4A631F}"/>
              </a:ext>
            </a:extLst>
          </p:cNvPr>
          <p:cNvSpPr>
            <a:spLocks noGrp="1"/>
          </p:cNvSpPr>
          <p:nvPr>
            <p:ph type="sldNum" sz="quarter" idx="4"/>
          </p:nvPr>
        </p:nvSpPr>
        <p:spPr>
          <a:xfrm>
            <a:off x="430258" y="6449234"/>
            <a:ext cx="2286000" cy="173441"/>
          </a:xfrm>
          <a:prstGeom prst="rect">
            <a:avLst/>
          </a:prstGeom>
        </p:spPr>
        <p:txBody>
          <a:bodyPr/>
          <a:lstStyle>
            <a:lvl1pPr>
              <a:defRPr sz="833">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658575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333"/>
            </a:lvl1pPr>
          </a:lstStyle>
          <a:p>
            <a:r>
              <a:rPr lang="en-US"/>
              <a:t>Click To Edit Slide Title</a:t>
            </a:r>
          </a:p>
        </p:txBody>
      </p:sp>
      <p:sp>
        <p:nvSpPr>
          <p:cNvPr id="5" name="Table Placeholder 4">
            <a:extLst>
              <a:ext uri="{FF2B5EF4-FFF2-40B4-BE49-F238E27FC236}">
                <a16:creationId xmlns:a16="http://schemas.microsoft.com/office/drawing/2014/main" id="{899A62D2-4FA2-5638-ADF6-566B9B8B0B31}"/>
              </a:ext>
            </a:extLst>
          </p:cNvPr>
          <p:cNvSpPr>
            <a:spLocks noGrp="1"/>
          </p:cNvSpPr>
          <p:nvPr>
            <p:ph type="tbl" sz="quarter" idx="10"/>
          </p:nvPr>
        </p:nvSpPr>
        <p:spPr>
          <a:xfrm>
            <a:off x="419365" y="1552936"/>
            <a:ext cx="11353270" cy="4359798"/>
          </a:xfrm>
        </p:spPr>
        <p:txBody>
          <a:bodyPr/>
          <a:lstStyle/>
          <a:p>
            <a:endParaRPr lang="en-US"/>
          </a:p>
        </p:txBody>
      </p:sp>
      <p:sp>
        <p:nvSpPr>
          <p:cNvPr id="3" name="Slide Number Placeholder 5">
            <a:extLst>
              <a:ext uri="{FF2B5EF4-FFF2-40B4-BE49-F238E27FC236}">
                <a16:creationId xmlns:a16="http://schemas.microsoft.com/office/drawing/2014/main" id="{3440C264-907A-2A22-91CB-67E7EF96F1AC}"/>
              </a:ext>
            </a:extLst>
          </p:cNvPr>
          <p:cNvSpPr>
            <a:spLocks noGrp="1"/>
          </p:cNvSpPr>
          <p:nvPr>
            <p:ph type="sldNum" sz="quarter" idx="4"/>
          </p:nvPr>
        </p:nvSpPr>
        <p:spPr>
          <a:xfrm>
            <a:off x="430258" y="6449234"/>
            <a:ext cx="2286000" cy="173441"/>
          </a:xfrm>
          <a:prstGeom prst="rect">
            <a:avLst/>
          </a:prstGeom>
        </p:spPr>
        <p:txBody>
          <a:bodyPr/>
          <a:lstStyle>
            <a:lvl1pPr>
              <a:defRPr sz="833">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26098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9B7C343-9278-D462-40D5-EBDFE3A21FBE}"/>
              </a:ext>
            </a:extLst>
          </p:cNvPr>
          <p:cNvSpPr>
            <a:spLocks noGrp="1"/>
          </p:cNvSpPr>
          <p:nvPr>
            <p:ph type="sldNum" sz="quarter" idx="4"/>
          </p:nvPr>
        </p:nvSpPr>
        <p:spPr>
          <a:xfrm>
            <a:off x="430258" y="6449234"/>
            <a:ext cx="2286000" cy="173441"/>
          </a:xfrm>
          <a:prstGeom prst="rect">
            <a:avLst/>
          </a:prstGeom>
        </p:spPr>
        <p:txBody>
          <a:bodyPr/>
          <a:lstStyle>
            <a:lvl1pPr>
              <a:defRPr sz="833">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38596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1D16-6B74-8F81-5467-860F173565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28F597-9FAF-0080-F3F1-186E8107B6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E053B-9615-91DE-22C9-306F6308B78B}"/>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5" name="Footer Placeholder 4">
            <a:extLst>
              <a:ext uri="{FF2B5EF4-FFF2-40B4-BE49-F238E27FC236}">
                <a16:creationId xmlns:a16="http://schemas.microsoft.com/office/drawing/2014/main" id="{48E33854-84AB-E875-C616-AB903AD82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7B3E0-713D-21AB-BFE5-E0FA29298F3A}"/>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2107834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9805C-CC8E-DEFB-DD4C-B29B32420F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E4CDF5-283B-80BC-926D-F3763CDAC9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F37322-5E84-69A3-7E4A-E33C18EB88FF}"/>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5" name="Footer Placeholder 4">
            <a:extLst>
              <a:ext uri="{FF2B5EF4-FFF2-40B4-BE49-F238E27FC236}">
                <a16:creationId xmlns:a16="http://schemas.microsoft.com/office/drawing/2014/main" id="{B432432B-2FC9-D89E-CE5B-DFDE1940D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6CE09-B6E4-6137-5A71-02B0F8E07503}"/>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3578426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4298-A75D-24C5-02C5-BB709972F8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81E7E2-930F-AA2D-E047-3AAD59645F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D58CAB-E672-0281-4076-17C2336CB4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8DE72D-45CA-6856-E5FA-E504F81A3E98}"/>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6" name="Footer Placeholder 5">
            <a:extLst>
              <a:ext uri="{FF2B5EF4-FFF2-40B4-BE49-F238E27FC236}">
                <a16:creationId xmlns:a16="http://schemas.microsoft.com/office/drawing/2014/main" id="{712959BC-B414-6A3B-F7E7-99B90AA369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A5048-1115-AB1B-D6BC-6A75410F72C1}"/>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2277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C558-3B7D-8E10-609C-B836F05C31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0011B9-338D-FE3E-8B04-8DF7652DFC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0A00F3-FA0F-955C-0421-4F37F22895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E4699-2E93-6A27-AC41-BB16597B7F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ED0B66-FD9F-5EE8-B8ED-6EF58718B9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FCAE5E-6AD4-B2CB-D2CE-D3B37C84A913}"/>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8" name="Footer Placeholder 7">
            <a:extLst>
              <a:ext uri="{FF2B5EF4-FFF2-40B4-BE49-F238E27FC236}">
                <a16:creationId xmlns:a16="http://schemas.microsoft.com/office/drawing/2014/main" id="{836D71F7-DB97-4771-8632-1DE865F37B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3216B6-6002-531B-FC2B-5BAB43C78765}"/>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363374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FE71-C185-4266-7C55-1B6D31C2FE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109BD7-BCF3-167D-0BE6-D2BE5EF099A1}"/>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4" name="Footer Placeholder 3">
            <a:extLst>
              <a:ext uri="{FF2B5EF4-FFF2-40B4-BE49-F238E27FC236}">
                <a16:creationId xmlns:a16="http://schemas.microsoft.com/office/drawing/2014/main" id="{05529C65-4E73-C67D-FFED-3162291A05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7072AC-BCF5-4143-AA2B-923E7139C511}"/>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1956492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CB223-CA36-0B9E-A692-E6D873282566}"/>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3" name="Footer Placeholder 2">
            <a:extLst>
              <a:ext uri="{FF2B5EF4-FFF2-40B4-BE49-F238E27FC236}">
                <a16:creationId xmlns:a16="http://schemas.microsoft.com/office/drawing/2014/main" id="{FD55EFA2-78E1-7EC0-E264-F4AA610B2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89653C-862B-9F26-52F5-A0EF8A5D2451}"/>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369965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CB506-C2C5-B6CA-0BA4-EE59AA883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32BDB4-0716-13AE-6A15-2D50771CED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9F7EBD-E6E8-29B2-1B30-CD91C4FAD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10ECC1-1464-F5EB-F9B4-E9849A4A7B1A}"/>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6" name="Footer Placeholder 5">
            <a:extLst>
              <a:ext uri="{FF2B5EF4-FFF2-40B4-BE49-F238E27FC236}">
                <a16:creationId xmlns:a16="http://schemas.microsoft.com/office/drawing/2014/main" id="{63378C5B-72CC-F408-C893-8FBE632B15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8AE6D5-04D1-409B-3858-3602FBC34F26}"/>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1362092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4137-FAED-DCA9-3E3E-D166BD918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A21339-9A69-95A0-C190-373ABC678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D29151-8AFB-C7C4-FE0C-A26A44C84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11C52D-9DC9-A788-DEDD-FF113FED7C43}"/>
              </a:ext>
            </a:extLst>
          </p:cNvPr>
          <p:cNvSpPr>
            <a:spLocks noGrp="1"/>
          </p:cNvSpPr>
          <p:nvPr>
            <p:ph type="dt" sz="half" idx="10"/>
          </p:nvPr>
        </p:nvSpPr>
        <p:spPr/>
        <p:txBody>
          <a:bodyPr/>
          <a:lstStyle/>
          <a:p>
            <a:fld id="{5ECE341C-DE92-433F-98C8-B8F09D13EA0F}" type="datetimeFigureOut">
              <a:rPr lang="en-US" smtClean="0"/>
              <a:t>9/23/2025</a:t>
            </a:fld>
            <a:endParaRPr lang="en-US"/>
          </a:p>
        </p:txBody>
      </p:sp>
      <p:sp>
        <p:nvSpPr>
          <p:cNvPr id="6" name="Footer Placeholder 5">
            <a:extLst>
              <a:ext uri="{FF2B5EF4-FFF2-40B4-BE49-F238E27FC236}">
                <a16:creationId xmlns:a16="http://schemas.microsoft.com/office/drawing/2014/main" id="{23071A89-8D05-D063-817E-38BC8908E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CFCADA-00C6-B2B0-206F-E762890EBBCC}"/>
              </a:ext>
            </a:extLst>
          </p:cNvPr>
          <p:cNvSpPr>
            <a:spLocks noGrp="1"/>
          </p:cNvSpPr>
          <p:nvPr>
            <p:ph type="sldNum" sz="quarter" idx="12"/>
          </p:nvPr>
        </p:nvSpPr>
        <p:spPr/>
        <p:txBody>
          <a:bodyPr/>
          <a:lstStyle/>
          <a:p>
            <a:fld id="{1DC51060-1E77-4FDE-8213-6D24F13025AE}" type="slidenum">
              <a:rPr lang="en-US" smtClean="0"/>
              <a:t>‹#›</a:t>
            </a:fld>
            <a:endParaRPr lang="en-US"/>
          </a:p>
        </p:txBody>
      </p:sp>
    </p:spTree>
    <p:extLst>
      <p:ext uri="{BB962C8B-B14F-4D97-AF65-F5344CB8AC3E}">
        <p14:creationId xmlns:p14="http://schemas.microsoft.com/office/powerpoint/2010/main" val="2475488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F9F705-10C9-EFE4-0D2E-EAF41FEA0E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58A181-217D-697D-CCA6-F8BC24506F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0332F-4DAF-A47F-79CB-DD29A481BF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CE341C-DE92-433F-98C8-B8F09D13EA0F}" type="datetimeFigureOut">
              <a:rPr lang="en-US" smtClean="0"/>
              <a:t>9/23/2025</a:t>
            </a:fld>
            <a:endParaRPr lang="en-US"/>
          </a:p>
        </p:txBody>
      </p:sp>
      <p:sp>
        <p:nvSpPr>
          <p:cNvPr id="5" name="Footer Placeholder 4">
            <a:extLst>
              <a:ext uri="{FF2B5EF4-FFF2-40B4-BE49-F238E27FC236}">
                <a16:creationId xmlns:a16="http://schemas.microsoft.com/office/drawing/2014/main" id="{76C5EA06-2234-5A0F-3EE6-6B3099A319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EA325A3-20B5-5178-4F9D-22B858B79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C51060-1E77-4FDE-8213-6D24F13025AE}" type="slidenum">
              <a:rPr lang="en-US" smtClean="0"/>
              <a:t>‹#›</a:t>
            </a:fld>
            <a:endParaRPr lang="en-US"/>
          </a:p>
        </p:txBody>
      </p:sp>
    </p:spTree>
    <p:extLst>
      <p:ext uri="{BB962C8B-B14F-4D97-AF65-F5344CB8AC3E}">
        <p14:creationId xmlns:p14="http://schemas.microsoft.com/office/powerpoint/2010/main" val="1247899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5.emf"/><Relationship Id="rId7"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8.emf"/><Relationship Id="rId5" Type="http://schemas.openxmlformats.org/officeDocument/2006/relationships/image" Target="../media/image37.emf"/><Relationship Id="rId10" Type="http://schemas.openxmlformats.org/officeDocument/2006/relationships/image" Target="../media/image40.svg"/><Relationship Id="rId4" Type="http://schemas.openxmlformats.org/officeDocument/2006/relationships/image" Target="../media/image36.emf"/><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18" Type="http://schemas.microsoft.com/office/2007/relationships/hdphoto" Target="../media/hdphoto8.wdp"/><Relationship Id="rId26" Type="http://schemas.microsoft.com/office/2007/relationships/hdphoto" Target="../media/hdphoto13.wdp"/><Relationship Id="rId3" Type="http://schemas.openxmlformats.org/officeDocument/2006/relationships/image" Target="../media/image11.png"/><Relationship Id="rId21" Type="http://schemas.microsoft.com/office/2007/relationships/hdphoto" Target="../media/hdphoto10.wdp"/><Relationship Id="rId7" Type="http://schemas.microsoft.com/office/2007/relationships/hdphoto" Target="../media/hdphoto3.wdp"/><Relationship Id="rId12" Type="http://schemas.openxmlformats.org/officeDocument/2006/relationships/image" Target="../media/image14.png"/><Relationship Id="rId17" Type="http://schemas.openxmlformats.org/officeDocument/2006/relationships/image" Target="../media/image18.png"/><Relationship Id="rId25" Type="http://schemas.microsoft.com/office/2007/relationships/hdphoto" Target="../media/hdphoto12.wdp"/><Relationship Id="rId2" Type="http://schemas.openxmlformats.org/officeDocument/2006/relationships/notesSlide" Target="../notesSlides/notesSlide4.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24.png"/><Relationship Id="rId1" Type="http://schemas.openxmlformats.org/officeDocument/2006/relationships/slideLayout" Target="../slideLayouts/slideLayout14.xml"/><Relationship Id="rId6" Type="http://schemas.microsoft.com/office/2007/relationships/hdphoto" Target="../media/hdphoto2.wdp"/><Relationship Id="rId11" Type="http://schemas.microsoft.com/office/2007/relationships/hdphoto" Target="../media/hdphoto6.wdp"/><Relationship Id="rId24" Type="http://schemas.openxmlformats.org/officeDocument/2006/relationships/image" Target="../media/image21.png"/><Relationship Id="rId5" Type="http://schemas.openxmlformats.org/officeDocument/2006/relationships/image" Target="../media/image12.png"/><Relationship Id="rId15" Type="http://schemas.openxmlformats.org/officeDocument/2006/relationships/image" Target="../media/image17.png"/><Relationship Id="rId23" Type="http://schemas.microsoft.com/office/2007/relationships/hdphoto" Target="../media/hdphoto11.wdp"/><Relationship Id="rId28" Type="http://schemas.openxmlformats.org/officeDocument/2006/relationships/image" Target="../media/image23.png"/><Relationship Id="rId10" Type="http://schemas.microsoft.com/office/2007/relationships/hdphoto" Target="../media/hdphoto5.wdp"/><Relationship Id="rId19" Type="http://schemas.openxmlformats.org/officeDocument/2006/relationships/image" Target="../media/image19.png"/><Relationship Id="rId4" Type="http://schemas.microsoft.com/office/2007/relationships/hdphoto" Target="../media/hdphoto1.wdp"/><Relationship Id="rId9" Type="http://schemas.microsoft.com/office/2007/relationships/hdphoto" Target="../media/hdphoto4.wdp"/><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microsoft.com/office/2007/relationships/hdphoto" Target="../media/hdphoto21.wdp"/><Relationship Id="rId26" Type="http://schemas.openxmlformats.org/officeDocument/2006/relationships/image" Target="../media/image23.png"/><Relationship Id="rId3" Type="http://schemas.openxmlformats.org/officeDocument/2006/relationships/image" Target="../media/image11.png"/><Relationship Id="rId21" Type="http://schemas.microsoft.com/office/2007/relationships/hdphoto" Target="../media/hdphoto23.wdp"/><Relationship Id="rId7" Type="http://schemas.microsoft.com/office/2007/relationships/hdphoto" Target="../media/hdphoto16.wdp"/><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2.png"/><Relationship Id="rId2" Type="http://schemas.openxmlformats.org/officeDocument/2006/relationships/notesSlide" Target="../notesSlides/notesSlide5.xml"/><Relationship Id="rId16" Type="http://schemas.microsoft.com/office/2007/relationships/hdphoto" Target="../media/hdphoto1.wdp"/><Relationship Id="rId20" Type="http://schemas.openxmlformats.org/officeDocument/2006/relationships/image" Target="../media/image20.png"/><Relationship Id="rId29" Type="http://schemas.openxmlformats.org/officeDocument/2006/relationships/image" Target="../media/image24.png"/><Relationship Id="rId1" Type="http://schemas.openxmlformats.org/officeDocument/2006/relationships/slideLayout" Target="../slideLayouts/slideLayout14.xml"/><Relationship Id="rId6" Type="http://schemas.microsoft.com/office/2007/relationships/hdphoto" Target="../media/hdphoto15.wdp"/><Relationship Id="rId11" Type="http://schemas.microsoft.com/office/2007/relationships/hdphoto" Target="../media/hdphoto19.wdp"/><Relationship Id="rId24" Type="http://schemas.microsoft.com/office/2007/relationships/hdphoto" Target="../media/hdphoto25.wdp"/><Relationship Id="rId5" Type="http://schemas.openxmlformats.org/officeDocument/2006/relationships/image" Target="../media/image12.png"/><Relationship Id="rId15" Type="http://schemas.openxmlformats.org/officeDocument/2006/relationships/image" Target="../media/image18.png"/><Relationship Id="rId23" Type="http://schemas.microsoft.com/office/2007/relationships/hdphoto" Target="../media/hdphoto24.wdp"/><Relationship Id="rId28" Type="http://schemas.openxmlformats.org/officeDocument/2006/relationships/image" Target="../media/image16.png"/><Relationship Id="rId10" Type="http://schemas.microsoft.com/office/2007/relationships/hdphoto" Target="../media/hdphoto18.wdp"/><Relationship Id="rId19" Type="http://schemas.microsoft.com/office/2007/relationships/hdphoto" Target="../media/hdphoto22.wdp"/><Relationship Id="rId4" Type="http://schemas.microsoft.com/office/2007/relationships/hdphoto" Target="../media/hdphoto14.wdp"/><Relationship Id="rId9" Type="http://schemas.microsoft.com/office/2007/relationships/hdphoto" Target="../media/hdphoto17.wdp"/><Relationship Id="rId14" Type="http://schemas.microsoft.com/office/2007/relationships/hdphoto" Target="../media/hdphoto20.wdp"/><Relationship Id="rId22" Type="http://schemas.openxmlformats.org/officeDocument/2006/relationships/image" Target="../media/image21.png"/><Relationship Id="rId27"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microsoft.com/office/2007/relationships/hdphoto" Target="../media/hdphoto34.wdp"/><Relationship Id="rId26" Type="http://schemas.openxmlformats.org/officeDocument/2006/relationships/image" Target="../media/image23.png"/><Relationship Id="rId3" Type="http://schemas.openxmlformats.org/officeDocument/2006/relationships/image" Target="../media/image11.png"/><Relationship Id="rId21" Type="http://schemas.microsoft.com/office/2007/relationships/hdphoto" Target="../media/hdphoto35.wdp"/><Relationship Id="rId7" Type="http://schemas.microsoft.com/office/2007/relationships/hdphoto" Target="../media/hdphoto28.wdp"/><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2.png"/><Relationship Id="rId2" Type="http://schemas.openxmlformats.org/officeDocument/2006/relationships/notesSlide" Target="../notesSlides/notesSlide6.xml"/><Relationship Id="rId16" Type="http://schemas.microsoft.com/office/2007/relationships/hdphoto" Target="../media/hdphoto33.wdp"/><Relationship Id="rId20" Type="http://schemas.openxmlformats.org/officeDocument/2006/relationships/image" Target="../media/image20.png"/><Relationship Id="rId29" Type="http://schemas.openxmlformats.org/officeDocument/2006/relationships/image" Target="../media/image24.png"/><Relationship Id="rId1" Type="http://schemas.openxmlformats.org/officeDocument/2006/relationships/slideLayout" Target="../slideLayouts/slideLayout14.xml"/><Relationship Id="rId6" Type="http://schemas.microsoft.com/office/2007/relationships/hdphoto" Target="../media/hdphoto27.wdp"/><Relationship Id="rId11" Type="http://schemas.microsoft.com/office/2007/relationships/hdphoto" Target="../media/hdphoto31.wdp"/><Relationship Id="rId24" Type="http://schemas.microsoft.com/office/2007/relationships/hdphoto" Target="../media/hdphoto36.wdp"/><Relationship Id="rId5" Type="http://schemas.openxmlformats.org/officeDocument/2006/relationships/image" Target="../media/image12.png"/><Relationship Id="rId15" Type="http://schemas.openxmlformats.org/officeDocument/2006/relationships/image" Target="../media/image18.png"/><Relationship Id="rId23" Type="http://schemas.microsoft.com/office/2007/relationships/hdphoto" Target="../media/hdphoto24.wdp"/><Relationship Id="rId28" Type="http://schemas.openxmlformats.org/officeDocument/2006/relationships/image" Target="../media/image16.png"/><Relationship Id="rId10" Type="http://schemas.microsoft.com/office/2007/relationships/hdphoto" Target="../media/hdphoto30.wdp"/><Relationship Id="rId19" Type="http://schemas.microsoft.com/office/2007/relationships/hdphoto" Target="../media/hdphoto16.wdp"/><Relationship Id="rId4" Type="http://schemas.microsoft.com/office/2007/relationships/hdphoto" Target="../media/hdphoto26.wdp"/><Relationship Id="rId9" Type="http://schemas.microsoft.com/office/2007/relationships/hdphoto" Target="../media/hdphoto29.wdp"/><Relationship Id="rId14" Type="http://schemas.microsoft.com/office/2007/relationships/hdphoto" Target="../media/hdphoto32.wdp"/><Relationship Id="rId22" Type="http://schemas.openxmlformats.org/officeDocument/2006/relationships/image" Target="../media/image21.png"/><Relationship Id="rId27"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9.emf"/><Relationship Id="rId11" Type="http://schemas.openxmlformats.org/officeDocument/2006/relationships/image" Target="../media/image34.png"/><Relationship Id="rId5" Type="http://schemas.openxmlformats.org/officeDocument/2006/relationships/image" Target="../media/image28.emf"/><Relationship Id="rId10" Type="http://schemas.openxmlformats.org/officeDocument/2006/relationships/image" Target="../media/image33.png"/><Relationship Id="rId4" Type="http://schemas.openxmlformats.org/officeDocument/2006/relationships/image" Target="../media/image27.emf"/><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AB8196-D57B-1441-981E-13ED0AD263F5}"/>
              </a:ext>
            </a:extLst>
          </p:cNvPr>
          <p:cNvGrpSpPr/>
          <p:nvPr/>
        </p:nvGrpSpPr>
        <p:grpSpPr>
          <a:xfrm>
            <a:off x="-1" y="0"/>
            <a:ext cx="12192001" cy="6858000"/>
            <a:chOff x="-1" y="0"/>
            <a:chExt cx="9144001" cy="5143500"/>
          </a:xfrm>
        </p:grpSpPr>
        <p:pic>
          <p:nvPicPr>
            <p:cNvPr id="8" name="Picture 7" descr="20171221_JWP_changdiaz_077.jpg">
              <a:extLst>
                <a:ext uri="{FF2B5EF4-FFF2-40B4-BE49-F238E27FC236}">
                  <a16:creationId xmlns:a16="http://schemas.microsoft.com/office/drawing/2014/main" id="{555E5FD3-5B10-964B-B18F-883E6CFC0D6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0"/>
              <a:ext cx="9143999" cy="5143500"/>
            </a:xfrm>
            <a:prstGeom prst="rect">
              <a:avLst/>
            </a:prstGeom>
          </p:spPr>
        </p:pic>
        <p:sp>
          <p:nvSpPr>
            <p:cNvPr id="12" name="Rectangle 11">
              <a:extLst>
                <a:ext uri="{FF2B5EF4-FFF2-40B4-BE49-F238E27FC236}">
                  <a16:creationId xmlns:a16="http://schemas.microsoft.com/office/drawing/2014/main" id="{DD619054-64BE-074C-B645-2DF39215E610}"/>
                </a:ext>
              </a:extLst>
            </p:cNvPr>
            <p:cNvSpPr/>
            <p:nvPr/>
          </p:nvSpPr>
          <p:spPr>
            <a:xfrm>
              <a:off x="-1" y="0"/>
              <a:ext cx="5918201" cy="5143500"/>
            </a:xfrm>
            <a:prstGeom prst="rect">
              <a:avLst/>
            </a:prstGeom>
            <a:gradFill flip="none" rotWithShape="1">
              <a:gsLst>
                <a:gs pos="55000">
                  <a:schemeClr val="bg1">
                    <a:lumMod val="10000"/>
                    <a:alpha val="65000"/>
                  </a:schemeClr>
                </a:gs>
                <a:gs pos="0">
                  <a:schemeClr val="bg1">
                    <a:lumMod val="10000"/>
                    <a:alpha val="0"/>
                  </a:schemeClr>
                </a:gs>
              </a:gsLst>
              <a:lin ang="108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1100639" rtl="0" eaLnBrk="1" fontAlgn="auto" latinLnBrk="0" hangingPunct="0">
                <a:lnSpc>
                  <a:spcPct val="100000"/>
                </a:lnSpc>
                <a:spcBef>
                  <a:spcPts val="0"/>
                </a:spcBef>
                <a:spcAft>
                  <a:spcPts val="0"/>
                </a:spcAft>
                <a:buClrTx/>
                <a:buSzTx/>
                <a:buFontTx/>
                <a:buNone/>
                <a:tabLst/>
                <a:defRPr/>
              </a:pPr>
              <a:endParaRPr kumimoji="0" lang="en-US" sz="4267"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6" name="Image">
              <a:extLst>
                <a:ext uri="{FF2B5EF4-FFF2-40B4-BE49-F238E27FC236}">
                  <a16:creationId xmlns:a16="http://schemas.microsoft.com/office/drawing/2014/main" id="{80C7B321-2418-3F48-83BC-14401E7E7C36}"/>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244475" y="259987"/>
              <a:ext cx="253016" cy="169312"/>
            </a:xfrm>
            <a:prstGeom prst="rect">
              <a:avLst/>
            </a:prstGeom>
            <a:ln w="12700">
              <a:miter lim="400000"/>
            </a:ln>
            <a:effectLst>
              <a:outerShdw blurRad="63500" algn="ctr" rotWithShape="0">
                <a:schemeClr val="tx1">
                  <a:alpha val="40000"/>
                </a:schemeClr>
              </a:outerShdw>
            </a:effectLst>
          </p:spPr>
        </p:pic>
        <p:sp>
          <p:nvSpPr>
            <p:cNvPr id="13" name="Rectangle 12">
              <a:extLst>
                <a:ext uri="{FF2B5EF4-FFF2-40B4-BE49-F238E27FC236}">
                  <a16:creationId xmlns:a16="http://schemas.microsoft.com/office/drawing/2014/main" id="{23727F6E-15A8-9347-BE8E-C11A70C77DD4}"/>
                </a:ext>
              </a:extLst>
            </p:cNvPr>
            <p:cNvSpPr/>
            <p:nvPr/>
          </p:nvSpPr>
          <p:spPr>
            <a:xfrm>
              <a:off x="8455025" y="148185"/>
              <a:ext cx="443462" cy="183494"/>
            </a:xfrm>
            <a:prstGeom prst="rect">
              <a:avLst/>
            </a:prstGeom>
          </p:spPr>
          <p:txBody>
            <a:bodyPr wrap="none" lIns="0" tIns="0" rIns="0" bIns="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27" normalizeH="0" baseline="0" noProof="0">
                  <a:ln>
                    <a:noFill/>
                  </a:ln>
                  <a:solidFill>
                    <a:srgbClr val="FFFFFF"/>
                  </a:solidFill>
                  <a:effectLst/>
                  <a:uLnTx/>
                  <a:uFillTx/>
                  <a:latin typeface="Arial" panose="020B0604020202020204" pitchFamily="34" charset="0"/>
                  <a:ea typeface="+mn-ea"/>
                  <a:cs typeface="Arial" panose="020B0604020202020204" pitchFamily="34" charset="0"/>
                </a:rPr>
                <a:t>ni.com</a:t>
              </a:r>
            </a:p>
          </p:txBody>
        </p:sp>
      </p:grpSp>
      <p:sp>
        <p:nvSpPr>
          <p:cNvPr id="2" name="TextBox 1">
            <a:extLst>
              <a:ext uri="{FF2B5EF4-FFF2-40B4-BE49-F238E27FC236}">
                <a16:creationId xmlns:a16="http://schemas.microsoft.com/office/drawing/2014/main" id="{77935879-DF24-A040-9BEA-8AB684A7F120}"/>
              </a:ext>
            </a:extLst>
          </p:cNvPr>
          <p:cNvSpPr txBox="1"/>
          <p:nvPr/>
        </p:nvSpPr>
        <p:spPr>
          <a:xfrm>
            <a:off x="259798" y="838842"/>
            <a:ext cx="5226602" cy="4561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t">
            <a:spAutoFit/>
          </a:bodyPr>
          <a:lstStyle/>
          <a:p>
            <a:pPr marL="0" marR="0" lvl="0" indent="0" algn="l" defTabSz="1100639" rtl="0" eaLnBrk="1" fontAlgn="auto" latinLnBrk="0" hangingPunct="1">
              <a:lnSpc>
                <a:spcPts val="4667"/>
              </a:lnSpc>
              <a:spcBef>
                <a:spcPts val="0"/>
              </a:spcBef>
              <a:spcAft>
                <a:spcPts val="1600"/>
              </a:spcAft>
              <a:buClrTx/>
              <a:buSzTx/>
              <a:buFontTx/>
              <a:buNone/>
              <a:tabLst/>
              <a:defRPr/>
            </a:pPr>
            <a:r>
              <a:rPr kumimoji="0" lang="en-US" sz="4800" b="0" i="0" u="none" strike="noStrike" kern="1200" cap="none" spc="-13" normalizeH="0" baseline="0" noProof="0">
                <a:ln>
                  <a:noFill/>
                </a:ln>
                <a:solidFill>
                  <a:srgbClr val="FFFFFF"/>
                </a:solidFill>
                <a:effectLst/>
                <a:uLnTx/>
                <a:uFillTx/>
                <a:latin typeface="Times New Roman" panose="02020603050405020304"/>
                <a:ea typeface="+mn-ea"/>
                <a:cs typeface="+mn-cs"/>
              </a:rPr>
              <a:t>Our Mission: </a:t>
            </a:r>
          </a:p>
          <a:p>
            <a:pPr marL="0" marR="0" lvl="0" indent="0" algn="l" defTabSz="1100639" rtl="0" eaLnBrk="1" fontAlgn="auto" latinLnBrk="0" hangingPunct="1">
              <a:lnSpc>
                <a:spcPts val="4667"/>
              </a:lnSpc>
              <a:spcBef>
                <a:spcPts val="0"/>
              </a:spcBef>
              <a:spcAft>
                <a:spcPts val="0"/>
              </a:spcAft>
              <a:buClrTx/>
              <a:buSzTx/>
              <a:buFontTx/>
              <a:buNone/>
              <a:tabLst/>
              <a:defRPr/>
            </a:pPr>
            <a:r>
              <a:rPr kumimoji="0" lang="en-US" sz="4400" b="0" i="0" u="none" strike="noStrike" kern="1200" cap="none" spc="-13" normalizeH="0" baseline="0" noProof="0">
                <a:ln>
                  <a:noFill/>
                </a:ln>
                <a:solidFill>
                  <a:srgbClr val="FFFFFF"/>
                </a:solidFill>
                <a:effectLst/>
                <a:uLnTx/>
                <a:uFillTx/>
                <a:latin typeface="Times New Roman" panose="02020603050405020304"/>
                <a:ea typeface="+mn-ea"/>
                <a:cs typeface="+mn-cs"/>
              </a:rPr>
              <a:t>NI equips engineers </a:t>
            </a:r>
            <a:br>
              <a:rPr kumimoji="0" lang="en-US" sz="4400" b="0" i="0" u="none" strike="noStrike" kern="1200" cap="none" spc="-13" normalizeH="0" baseline="0" noProof="0">
                <a:ln>
                  <a:noFill/>
                </a:ln>
                <a:solidFill>
                  <a:srgbClr val="FFFFFF"/>
                </a:solidFill>
                <a:effectLst/>
                <a:uLnTx/>
                <a:uFillTx/>
                <a:latin typeface="Times New Roman" panose="02020603050405020304"/>
                <a:ea typeface="+mn-ea"/>
                <a:cs typeface="+mn-cs"/>
              </a:rPr>
            </a:br>
            <a:r>
              <a:rPr kumimoji="0" lang="en-US" sz="4400" b="0" i="0" u="none" strike="noStrike" kern="1200" cap="none" spc="-13" normalizeH="0" baseline="0" noProof="0">
                <a:ln>
                  <a:noFill/>
                </a:ln>
                <a:solidFill>
                  <a:srgbClr val="FFFFFF"/>
                </a:solidFill>
                <a:effectLst/>
                <a:uLnTx/>
                <a:uFillTx/>
                <a:latin typeface="Times New Roman" panose="02020603050405020304"/>
                <a:ea typeface="+mn-ea"/>
                <a:cs typeface="+mn-cs"/>
              </a:rPr>
              <a:t>and enterprises with systems that accelerate performance, innovation, </a:t>
            </a:r>
            <a:br>
              <a:rPr kumimoji="0" lang="en-US" sz="4400" b="0" i="0" u="none" strike="noStrike" kern="1200" cap="none" spc="-13" normalizeH="0" baseline="0" noProof="0">
                <a:ln>
                  <a:noFill/>
                </a:ln>
                <a:solidFill>
                  <a:srgbClr val="FFFFFF"/>
                </a:solidFill>
                <a:effectLst/>
                <a:uLnTx/>
                <a:uFillTx/>
                <a:latin typeface="Times New Roman" panose="02020603050405020304"/>
                <a:ea typeface="+mn-ea"/>
                <a:cs typeface="+mn-cs"/>
              </a:rPr>
            </a:br>
            <a:r>
              <a:rPr kumimoji="0" lang="en-US" sz="4400" b="0" i="0" u="none" strike="noStrike" kern="1200" cap="none" spc="-13" normalizeH="0" baseline="0" noProof="0">
                <a:ln>
                  <a:noFill/>
                </a:ln>
                <a:solidFill>
                  <a:srgbClr val="FFFFFF"/>
                </a:solidFill>
                <a:effectLst/>
                <a:uLnTx/>
                <a:uFillTx/>
                <a:latin typeface="Times New Roman" panose="02020603050405020304"/>
                <a:ea typeface="+mn-ea"/>
                <a:cs typeface="+mn-cs"/>
              </a:rPr>
              <a:t>and discovery</a:t>
            </a:r>
            <a:r>
              <a:rPr kumimoji="0" lang="en-US" sz="4267" b="0" i="0" u="none" strike="noStrike" kern="1200" cap="none" spc="-13" normalizeH="0" baseline="0" noProof="0">
                <a:ln>
                  <a:noFill/>
                </a:ln>
                <a:solidFill>
                  <a:srgbClr val="FFFFFF"/>
                </a:solidFill>
                <a:effectLst/>
                <a:uLnTx/>
                <a:uFillTx/>
                <a:latin typeface="Times New Roman" panose="02020603050405020304"/>
                <a:ea typeface="+mn-ea"/>
                <a:cs typeface="+mn-cs"/>
              </a:rPr>
              <a:t>.</a:t>
            </a:r>
          </a:p>
        </p:txBody>
      </p:sp>
      <p:pic>
        <p:nvPicPr>
          <p:cNvPr id="9" name="Picture 8">
            <a:extLst>
              <a:ext uri="{FF2B5EF4-FFF2-40B4-BE49-F238E27FC236}">
                <a16:creationId xmlns:a16="http://schemas.microsoft.com/office/drawing/2014/main" id="{99009F86-B409-054E-95E2-E6D44E8AFB83}"/>
              </a:ext>
            </a:extLst>
          </p:cNvPr>
          <p:cNvPicPr>
            <a:picLocks noChangeAspect="1"/>
          </p:cNvPicPr>
          <p:nvPr/>
        </p:nvPicPr>
        <p:blipFill rotWithShape="1">
          <a:blip r:embed="rId5">
            <a:extLst>
              <a:ext uri="{28A0092B-C50C-407E-A947-70E740481C1C}">
                <a14:useLocalDpi xmlns:a14="http://schemas.microsoft.com/office/drawing/2010/main" val="0"/>
              </a:ext>
            </a:extLst>
          </a:blip>
          <a:srcRect t="79254"/>
          <a:stretch/>
        </p:blipFill>
        <p:spPr>
          <a:xfrm>
            <a:off x="4348073" y="4695188"/>
            <a:ext cx="4632417" cy="800885"/>
          </a:xfrm>
          <a:prstGeom prst="rect">
            <a:avLst/>
          </a:prstGeom>
        </p:spPr>
      </p:pic>
    </p:spTree>
    <p:extLst>
      <p:ext uri="{BB962C8B-B14F-4D97-AF65-F5344CB8AC3E}">
        <p14:creationId xmlns:p14="http://schemas.microsoft.com/office/powerpoint/2010/main" val="131583235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AA7C41E1-C939-04CA-4D28-31DD39BEA615}"/>
              </a:ext>
            </a:extLst>
          </p:cNvPr>
          <p:cNvSpPr/>
          <p:nvPr/>
        </p:nvSpPr>
        <p:spPr bwMode="auto">
          <a:xfrm>
            <a:off x="8093843" y="1412876"/>
            <a:ext cx="4101566" cy="4604277"/>
          </a:xfrm>
          <a:prstGeom prst="rect">
            <a:avLst/>
          </a:prstGeom>
          <a:solidFill>
            <a:schemeClr val="tx2"/>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sz="2900" b="1">
              <a:solidFill>
                <a:srgbClr val="FFFFFF"/>
              </a:solidFill>
              <a:latin typeface="Arial"/>
            </a:endParaRPr>
          </a:p>
        </p:txBody>
      </p:sp>
      <p:sp>
        <p:nvSpPr>
          <p:cNvPr id="55" name="Rectangle 54">
            <a:extLst>
              <a:ext uri="{FF2B5EF4-FFF2-40B4-BE49-F238E27FC236}">
                <a16:creationId xmlns:a16="http://schemas.microsoft.com/office/drawing/2014/main" id="{B23C4485-6A0A-33AA-373B-23BD939F2F3C}"/>
              </a:ext>
            </a:extLst>
          </p:cNvPr>
          <p:cNvSpPr/>
          <p:nvPr/>
        </p:nvSpPr>
        <p:spPr bwMode="auto">
          <a:xfrm>
            <a:off x="5312" y="1412874"/>
            <a:ext cx="8004107" cy="4604278"/>
          </a:xfrm>
          <a:prstGeom prst="rect">
            <a:avLst/>
          </a:prstGeom>
          <a:solidFill>
            <a:schemeClr val="bg1">
              <a:lumMod val="95000"/>
            </a:schemeClr>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sz="2900" b="1">
              <a:solidFill>
                <a:srgbClr val="FFFFFF"/>
              </a:solidFill>
              <a:latin typeface="Arial"/>
            </a:endParaRPr>
          </a:p>
        </p:txBody>
      </p:sp>
      <p:grpSp>
        <p:nvGrpSpPr>
          <p:cNvPr id="56" name="Group 55">
            <a:extLst>
              <a:ext uri="{FF2B5EF4-FFF2-40B4-BE49-F238E27FC236}">
                <a16:creationId xmlns:a16="http://schemas.microsoft.com/office/drawing/2014/main" id="{619A2A16-B086-D8B5-B793-CE7E0CEFB37E}"/>
              </a:ext>
            </a:extLst>
          </p:cNvPr>
          <p:cNvGrpSpPr/>
          <p:nvPr/>
        </p:nvGrpSpPr>
        <p:grpSpPr>
          <a:xfrm>
            <a:off x="8609505" y="3235725"/>
            <a:ext cx="2849720" cy="402167"/>
            <a:chOff x="10331406" y="4047760"/>
            <a:chExt cx="3419664" cy="482600"/>
          </a:xfrm>
        </p:grpSpPr>
        <p:sp>
          <p:nvSpPr>
            <p:cNvPr id="18" name="Rectangle 97">
              <a:extLst>
                <a:ext uri="{FF2B5EF4-FFF2-40B4-BE49-F238E27FC236}">
                  <a16:creationId xmlns:a16="http://schemas.microsoft.com/office/drawing/2014/main" id="{2B0F32B4-BAED-B7A4-D5FD-93BDB8AA2A9D}"/>
                </a:ext>
              </a:extLst>
            </p:cNvPr>
            <p:cNvSpPr/>
            <p:nvPr/>
          </p:nvSpPr>
          <p:spPr>
            <a:xfrm>
              <a:off x="11007870" y="4119783"/>
              <a:ext cx="2743200" cy="356945"/>
            </a:xfrm>
            <a:prstGeom prst="rect">
              <a:avLst/>
            </a:prstGeom>
            <a:noFill/>
          </p:spPr>
          <p:txBody>
            <a:bodyPr wrap="square" lIns="0">
              <a:spAutoFit/>
            </a:bodyPr>
            <a:lstStyle/>
            <a:p>
              <a:pPr defTabSz="914363">
                <a:defRPr/>
              </a:pPr>
              <a:r>
                <a:rPr lang="en-US" sz="1333">
                  <a:solidFill>
                    <a:srgbClr val="FFFFFF"/>
                  </a:solidFill>
                  <a:latin typeface="Arial" panose="020B0604020202020204"/>
                </a:rPr>
                <a:t>Reduce time to market</a:t>
              </a:r>
            </a:p>
          </p:txBody>
        </p:sp>
        <p:pic>
          <p:nvPicPr>
            <p:cNvPr id="19" name="Picture 18">
              <a:extLst>
                <a:ext uri="{FF2B5EF4-FFF2-40B4-BE49-F238E27FC236}">
                  <a16:creationId xmlns:a16="http://schemas.microsoft.com/office/drawing/2014/main" id="{853156E5-F4FC-9CE5-5F6B-C2AC62EEADA1}"/>
                </a:ext>
              </a:extLst>
            </p:cNvPr>
            <p:cNvPicPr>
              <a:picLocks noChangeAspect="1"/>
            </p:cNvPicPr>
            <p:nvPr/>
          </p:nvPicPr>
          <p:blipFill>
            <a:blip r:embed="rId3">
              <a:lum bright="70000" contrast="-70000"/>
            </a:blip>
            <a:stretch>
              <a:fillRect/>
            </a:stretch>
          </p:blipFill>
          <p:spPr>
            <a:xfrm>
              <a:off x="10331406" y="4047760"/>
              <a:ext cx="431800" cy="482600"/>
            </a:xfrm>
            <a:prstGeom prst="rect">
              <a:avLst/>
            </a:prstGeom>
          </p:spPr>
        </p:pic>
      </p:grpSp>
      <p:grpSp>
        <p:nvGrpSpPr>
          <p:cNvPr id="57" name="Group 56">
            <a:extLst>
              <a:ext uri="{FF2B5EF4-FFF2-40B4-BE49-F238E27FC236}">
                <a16:creationId xmlns:a16="http://schemas.microsoft.com/office/drawing/2014/main" id="{396E235B-B05E-140E-9662-E8ADE8390B08}"/>
              </a:ext>
            </a:extLst>
          </p:cNvPr>
          <p:cNvGrpSpPr/>
          <p:nvPr/>
        </p:nvGrpSpPr>
        <p:grpSpPr>
          <a:xfrm>
            <a:off x="8599190" y="3845772"/>
            <a:ext cx="2860035" cy="380464"/>
            <a:chOff x="10319028" y="4784728"/>
            <a:chExt cx="3432042" cy="456557"/>
          </a:xfrm>
        </p:grpSpPr>
        <p:sp>
          <p:nvSpPr>
            <p:cNvPr id="15" name="Rectangle 98">
              <a:extLst>
                <a:ext uri="{FF2B5EF4-FFF2-40B4-BE49-F238E27FC236}">
                  <a16:creationId xmlns:a16="http://schemas.microsoft.com/office/drawing/2014/main" id="{24DDB610-F7C6-7548-9FDC-9AE9EA94FD2E}"/>
                </a:ext>
              </a:extLst>
            </p:cNvPr>
            <p:cNvSpPr/>
            <p:nvPr/>
          </p:nvSpPr>
          <p:spPr>
            <a:xfrm>
              <a:off x="11007870" y="4843728"/>
              <a:ext cx="2743200" cy="356945"/>
            </a:xfrm>
            <a:prstGeom prst="rect">
              <a:avLst/>
            </a:prstGeom>
            <a:noFill/>
          </p:spPr>
          <p:txBody>
            <a:bodyPr wrap="square" lIns="0">
              <a:spAutoFit/>
            </a:bodyPr>
            <a:lstStyle/>
            <a:p>
              <a:pPr defTabSz="914363">
                <a:defRPr/>
              </a:pPr>
              <a:r>
                <a:rPr lang="en-US" sz="1333">
                  <a:solidFill>
                    <a:srgbClr val="FFFFFF"/>
                  </a:solidFill>
                  <a:latin typeface="Arial" panose="020B0604020202020204"/>
                </a:rPr>
                <a:t>Deliver customer satisfaction</a:t>
              </a:r>
            </a:p>
          </p:txBody>
        </p:sp>
        <p:pic>
          <p:nvPicPr>
            <p:cNvPr id="20" name="Picture 19">
              <a:extLst>
                <a:ext uri="{FF2B5EF4-FFF2-40B4-BE49-F238E27FC236}">
                  <a16:creationId xmlns:a16="http://schemas.microsoft.com/office/drawing/2014/main" id="{1CB272AA-D49B-8B19-5649-AE82DDEEDF8A}"/>
                </a:ext>
              </a:extLst>
            </p:cNvPr>
            <p:cNvPicPr>
              <a:picLocks noChangeAspect="1"/>
            </p:cNvPicPr>
            <p:nvPr/>
          </p:nvPicPr>
          <p:blipFill>
            <a:blip r:embed="rId4">
              <a:grayscl/>
            </a:blip>
            <a:stretch>
              <a:fillRect/>
            </a:stretch>
          </p:blipFill>
          <p:spPr>
            <a:xfrm>
              <a:off x="10319028" y="4784728"/>
              <a:ext cx="456557" cy="456557"/>
            </a:xfrm>
            <a:prstGeom prst="rect">
              <a:avLst/>
            </a:prstGeom>
          </p:spPr>
        </p:pic>
      </p:grpSp>
      <p:grpSp>
        <p:nvGrpSpPr>
          <p:cNvPr id="58" name="Group 57">
            <a:extLst>
              <a:ext uri="{FF2B5EF4-FFF2-40B4-BE49-F238E27FC236}">
                <a16:creationId xmlns:a16="http://schemas.microsoft.com/office/drawing/2014/main" id="{476B907E-6423-B8A6-2DBD-766A58A12667}"/>
              </a:ext>
            </a:extLst>
          </p:cNvPr>
          <p:cNvGrpSpPr/>
          <p:nvPr/>
        </p:nvGrpSpPr>
        <p:grpSpPr>
          <a:xfrm>
            <a:off x="8585401" y="4434118"/>
            <a:ext cx="2873824" cy="328231"/>
            <a:chOff x="10302481" y="5435996"/>
            <a:chExt cx="3448589" cy="393877"/>
          </a:xfrm>
        </p:grpSpPr>
        <p:sp>
          <p:nvSpPr>
            <p:cNvPr id="16" name="Rectangle 100">
              <a:extLst>
                <a:ext uri="{FF2B5EF4-FFF2-40B4-BE49-F238E27FC236}">
                  <a16:creationId xmlns:a16="http://schemas.microsoft.com/office/drawing/2014/main" id="{22CCEDCE-66B6-848A-B830-AC11E82E838E}"/>
                </a:ext>
              </a:extLst>
            </p:cNvPr>
            <p:cNvSpPr/>
            <p:nvPr/>
          </p:nvSpPr>
          <p:spPr>
            <a:xfrm>
              <a:off x="11007870" y="5435996"/>
              <a:ext cx="2743200" cy="393877"/>
            </a:xfrm>
            <a:prstGeom prst="rect">
              <a:avLst/>
            </a:prstGeom>
            <a:noFill/>
          </p:spPr>
          <p:txBody>
            <a:bodyPr wrap="square" lIns="0" tIns="60960" rIns="121920" bIns="60960" anchor="t">
              <a:spAutoFit/>
            </a:bodyPr>
            <a:lstStyle/>
            <a:p>
              <a:pPr defTabSz="914363">
                <a:defRPr/>
              </a:pPr>
              <a:r>
                <a:rPr lang="en-US" sz="1333">
                  <a:solidFill>
                    <a:srgbClr val="FFFFFF"/>
                  </a:solidFill>
                  <a:latin typeface="Arial" panose="020B0604020202020204"/>
                </a:rPr>
                <a:t>Improve the bottom line</a:t>
              </a:r>
            </a:p>
          </p:txBody>
        </p:sp>
        <p:pic>
          <p:nvPicPr>
            <p:cNvPr id="21" name="Picture 20">
              <a:extLst>
                <a:ext uri="{FF2B5EF4-FFF2-40B4-BE49-F238E27FC236}">
                  <a16:creationId xmlns:a16="http://schemas.microsoft.com/office/drawing/2014/main" id="{D4CDEF0B-D98D-B608-B8FB-A9E08E8AD55F}"/>
                </a:ext>
              </a:extLst>
            </p:cNvPr>
            <p:cNvPicPr>
              <a:picLocks noChangeAspect="1"/>
            </p:cNvPicPr>
            <p:nvPr/>
          </p:nvPicPr>
          <p:blipFill>
            <a:blip r:embed="rId5">
              <a:grayscl/>
            </a:blip>
            <a:stretch>
              <a:fillRect/>
            </a:stretch>
          </p:blipFill>
          <p:spPr>
            <a:xfrm>
              <a:off x="10302481" y="5496959"/>
              <a:ext cx="489651" cy="272029"/>
            </a:xfrm>
            <a:prstGeom prst="rect">
              <a:avLst/>
            </a:prstGeom>
          </p:spPr>
        </p:pic>
      </p:grpSp>
      <p:grpSp>
        <p:nvGrpSpPr>
          <p:cNvPr id="59" name="Group 58">
            <a:extLst>
              <a:ext uri="{FF2B5EF4-FFF2-40B4-BE49-F238E27FC236}">
                <a16:creationId xmlns:a16="http://schemas.microsoft.com/office/drawing/2014/main" id="{437A71A3-79CF-72A1-683F-5FB13CEE7D7F}"/>
              </a:ext>
            </a:extLst>
          </p:cNvPr>
          <p:cNvGrpSpPr/>
          <p:nvPr/>
        </p:nvGrpSpPr>
        <p:grpSpPr>
          <a:xfrm>
            <a:off x="8645935" y="4970291"/>
            <a:ext cx="2813290" cy="393564"/>
            <a:chOff x="10375122" y="6129239"/>
            <a:chExt cx="3375948" cy="472277"/>
          </a:xfrm>
        </p:grpSpPr>
        <p:sp>
          <p:nvSpPr>
            <p:cNvPr id="17" name="Rectangle 104">
              <a:extLst>
                <a:ext uri="{FF2B5EF4-FFF2-40B4-BE49-F238E27FC236}">
                  <a16:creationId xmlns:a16="http://schemas.microsoft.com/office/drawing/2014/main" id="{3F4C805C-31A3-A29A-72BD-B67C6179E543}"/>
                </a:ext>
              </a:extLst>
            </p:cNvPr>
            <p:cNvSpPr/>
            <p:nvPr/>
          </p:nvSpPr>
          <p:spPr>
            <a:xfrm>
              <a:off x="11007870" y="6168400"/>
              <a:ext cx="2743200" cy="393877"/>
            </a:xfrm>
            <a:prstGeom prst="rect">
              <a:avLst/>
            </a:prstGeom>
            <a:noFill/>
          </p:spPr>
          <p:txBody>
            <a:bodyPr wrap="square" lIns="0" tIns="60960" rIns="121920" bIns="60960" anchor="t">
              <a:spAutoFit/>
            </a:bodyPr>
            <a:lstStyle/>
            <a:p>
              <a:pPr defTabSz="914363">
                <a:defRPr/>
              </a:pPr>
              <a:r>
                <a:rPr lang="en-US" sz="1333">
                  <a:solidFill>
                    <a:srgbClr val="FFFFFF"/>
                  </a:solidFill>
                  <a:latin typeface="Arial" panose="020B0604020202020204"/>
                </a:rPr>
                <a:t>Prepare for the future</a:t>
              </a:r>
            </a:p>
          </p:txBody>
        </p:sp>
        <p:pic>
          <p:nvPicPr>
            <p:cNvPr id="22" name="Picture 21">
              <a:extLst>
                <a:ext uri="{FF2B5EF4-FFF2-40B4-BE49-F238E27FC236}">
                  <a16:creationId xmlns:a16="http://schemas.microsoft.com/office/drawing/2014/main" id="{18A7C6C2-400A-6FAD-E569-04FAC8AA3608}"/>
                </a:ext>
              </a:extLst>
            </p:cNvPr>
            <p:cNvPicPr>
              <a:picLocks noChangeAspect="1"/>
            </p:cNvPicPr>
            <p:nvPr/>
          </p:nvPicPr>
          <p:blipFill>
            <a:blip r:embed="rId6">
              <a:grayscl/>
            </a:blip>
            <a:stretch>
              <a:fillRect/>
            </a:stretch>
          </p:blipFill>
          <p:spPr>
            <a:xfrm>
              <a:off x="10375122" y="6129239"/>
              <a:ext cx="344369" cy="472277"/>
            </a:xfrm>
            <a:prstGeom prst="rect">
              <a:avLst/>
            </a:prstGeom>
          </p:spPr>
        </p:pic>
      </p:grpSp>
      <p:sp>
        <p:nvSpPr>
          <p:cNvPr id="7" name="TextBox 6">
            <a:extLst>
              <a:ext uri="{FF2B5EF4-FFF2-40B4-BE49-F238E27FC236}">
                <a16:creationId xmlns:a16="http://schemas.microsoft.com/office/drawing/2014/main" id="{D43A81B6-6E33-E9DD-F518-E39AD55DA89B}"/>
              </a:ext>
            </a:extLst>
          </p:cNvPr>
          <p:cNvSpPr txBox="1"/>
          <p:nvPr/>
        </p:nvSpPr>
        <p:spPr>
          <a:xfrm>
            <a:off x="3951317" y="2343052"/>
            <a:ext cx="1606294" cy="373217"/>
          </a:xfrm>
          <a:prstGeom prst="rect">
            <a:avLst/>
          </a:prstGeom>
        </p:spPr>
        <p:txBody>
          <a:bodyPr vert="horz" lIns="76200" tIns="76200" rIns="76200" bIns="38100" rtlCol="0">
            <a:normAutofit/>
          </a:bodyPr>
          <a:lstStyle/>
          <a:p>
            <a:pPr algn="ctr" defTabSz="1219102">
              <a:spcBef>
                <a:spcPts val="500"/>
              </a:spcBef>
              <a:spcAft>
                <a:spcPts val="500"/>
              </a:spcAft>
              <a:buClr>
                <a:srgbClr val="FFFFFF">
                  <a:lumMod val="50000"/>
                </a:srgbClr>
              </a:buClr>
              <a:tabLst>
                <a:tab pos="187839" algn="l"/>
              </a:tabLst>
              <a:defRPr/>
            </a:pPr>
            <a:r>
              <a:rPr lang="en-US" sz="1500" b="1">
                <a:solidFill>
                  <a:srgbClr val="00AD7C"/>
                </a:solidFill>
                <a:latin typeface="Arial"/>
                <a:ea typeface="Noto Sans" panose="020B0502040504020204" pitchFamily="34" charset="0"/>
                <a:cs typeface="Arial" panose="020B0604020202020204" pitchFamily="34" charset="0"/>
              </a:rPr>
              <a:t>Standardization</a:t>
            </a:r>
          </a:p>
        </p:txBody>
      </p:sp>
      <p:sp>
        <p:nvSpPr>
          <p:cNvPr id="6" name="TextBox 5">
            <a:extLst>
              <a:ext uri="{FF2B5EF4-FFF2-40B4-BE49-F238E27FC236}">
                <a16:creationId xmlns:a16="http://schemas.microsoft.com/office/drawing/2014/main" id="{F167EAC0-0674-4489-CA42-8BB67A48CACC}"/>
              </a:ext>
            </a:extLst>
          </p:cNvPr>
          <p:cNvSpPr txBox="1"/>
          <p:nvPr/>
        </p:nvSpPr>
        <p:spPr>
          <a:xfrm>
            <a:off x="1930494" y="2915192"/>
            <a:ext cx="1283618" cy="334462"/>
          </a:xfrm>
          <a:prstGeom prst="rect">
            <a:avLst/>
          </a:prstGeom>
        </p:spPr>
        <p:txBody>
          <a:bodyPr vert="horz" lIns="76200" tIns="76200" rIns="76200" bIns="38100" rtlCol="0">
            <a:normAutofit lnSpcReduction="10000"/>
          </a:bodyPr>
          <a:lstStyle/>
          <a:p>
            <a:pPr algn="ctr" defTabSz="1219102">
              <a:spcBef>
                <a:spcPts val="500"/>
              </a:spcBef>
              <a:spcAft>
                <a:spcPts val="500"/>
              </a:spcAft>
              <a:buClr>
                <a:srgbClr val="FFFFFF">
                  <a:lumMod val="50000"/>
                </a:srgbClr>
              </a:buClr>
              <a:tabLst>
                <a:tab pos="187839" algn="l"/>
              </a:tabLst>
              <a:defRPr/>
            </a:pPr>
            <a:r>
              <a:rPr lang="en-US" sz="1500" b="1">
                <a:solidFill>
                  <a:srgbClr val="1DB1DE"/>
                </a:solidFill>
                <a:latin typeface="Arial"/>
                <a:ea typeface="Noto Sans" panose="020B0502040504020204" pitchFamily="34" charset="0"/>
                <a:cs typeface="Arial" panose="020B0604020202020204" pitchFamily="34" charset="0"/>
              </a:rPr>
              <a:t>Automation</a:t>
            </a:r>
          </a:p>
        </p:txBody>
      </p:sp>
      <p:sp>
        <p:nvSpPr>
          <p:cNvPr id="4" name="TextBox 3">
            <a:extLst>
              <a:ext uri="{FF2B5EF4-FFF2-40B4-BE49-F238E27FC236}">
                <a16:creationId xmlns:a16="http://schemas.microsoft.com/office/drawing/2014/main" id="{7B244476-7A7D-FCA3-A87C-D7609CFE3B0A}"/>
              </a:ext>
            </a:extLst>
          </p:cNvPr>
          <p:cNvSpPr txBox="1"/>
          <p:nvPr/>
        </p:nvSpPr>
        <p:spPr>
          <a:xfrm>
            <a:off x="3037699" y="4623454"/>
            <a:ext cx="1827235" cy="632764"/>
          </a:xfrm>
          <a:prstGeom prst="rect">
            <a:avLst/>
          </a:prstGeom>
        </p:spPr>
        <p:txBody>
          <a:bodyPr vert="horz" lIns="76200" tIns="76200" rIns="76200" bIns="38100" rtlCol="0">
            <a:normAutofit/>
          </a:bodyPr>
          <a:lstStyle>
            <a:defPPr>
              <a:defRPr lang="en-US"/>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chemeClr val="accent2"/>
                </a:solidFill>
                <a:effectLst/>
                <a:uLnTx/>
                <a:uFillTx/>
                <a:cs typeface="Times New Roman" panose="02020603050405020304" pitchFamily="18" charset="0"/>
              </a:defRPr>
            </a:lvl1pPr>
          </a:lstStyle>
          <a:p>
            <a:pPr algn="ctr" defTabSz="1219102">
              <a:spcBef>
                <a:spcPts val="500"/>
              </a:spcBef>
              <a:spcAft>
                <a:spcPts val="500"/>
              </a:spcAft>
              <a:buClr>
                <a:srgbClr val="FFFFFF">
                  <a:lumMod val="50000"/>
                </a:srgbClr>
              </a:buClr>
              <a:tabLst>
                <a:tab pos="187839" algn="l"/>
              </a:tabLst>
              <a:defRPr/>
            </a:pPr>
            <a:r>
              <a:rPr lang="en-US" sz="1500">
                <a:solidFill>
                  <a:srgbClr val="1B2451"/>
                </a:solidFill>
                <a:latin typeface="Arial"/>
                <a:ea typeface="Noto Sans" panose="020B0502040504020204" pitchFamily="34" charset="0"/>
                <a:cs typeface="Arial" panose="020B0604020202020204" pitchFamily="34" charset="0"/>
              </a:rPr>
              <a:t>Digital Transformation </a:t>
            </a:r>
          </a:p>
        </p:txBody>
      </p:sp>
      <p:sp>
        <p:nvSpPr>
          <p:cNvPr id="12" name="TextBox 11">
            <a:extLst>
              <a:ext uri="{FF2B5EF4-FFF2-40B4-BE49-F238E27FC236}">
                <a16:creationId xmlns:a16="http://schemas.microsoft.com/office/drawing/2014/main" id="{7255DD50-5477-801B-4240-69C2D3CCD996}"/>
              </a:ext>
            </a:extLst>
          </p:cNvPr>
          <p:cNvSpPr txBox="1"/>
          <p:nvPr/>
        </p:nvSpPr>
        <p:spPr>
          <a:xfrm>
            <a:off x="8512215" y="1868134"/>
            <a:ext cx="3189086" cy="446274"/>
          </a:xfrm>
          <a:prstGeom prst="rect">
            <a:avLst/>
          </a:prstGeom>
          <a:noFill/>
        </p:spPr>
        <p:txBody>
          <a:bodyPr wrap="square" lIns="91440" rIns="0">
            <a:noAutofit/>
          </a:bodyPr>
          <a:lstStyle>
            <a:defPPr>
              <a:defRPr lang="en-US"/>
            </a:defPPr>
            <a:lvl1pPr marR="0" lvl="0" indent="0" fontAlgn="auto">
              <a:lnSpc>
                <a:spcPct val="100000"/>
              </a:lnSpc>
              <a:spcBef>
                <a:spcPts val="0"/>
              </a:spcBef>
              <a:spcAft>
                <a:spcPts val="0"/>
              </a:spcAft>
              <a:buClrTx/>
              <a:buSzTx/>
              <a:buFontTx/>
              <a:buNone/>
              <a:tabLst/>
              <a:defRPr kumimoji="0" b="1" i="0" u="none" strike="noStrike" cap="none" spc="0" normalizeH="0" baseline="0">
                <a:ln>
                  <a:noFill/>
                </a:ln>
                <a:solidFill>
                  <a:schemeClr val="accent2"/>
                </a:solidFill>
                <a:effectLst/>
                <a:uLnTx/>
                <a:uFillTx/>
                <a:cs typeface="Times New Roman" panose="02020603050405020304" pitchFamily="18" charset="0"/>
              </a:defRPr>
            </a:lvl1pPr>
          </a:lstStyle>
          <a:p>
            <a:pPr defTabSz="914363">
              <a:defRPr/>
            </a:pPr>
            <a:r>
              <a:rPr lang="en-US" sz="2333">
                <a:solidFill>
                  <a:srgbClr val="00AD7C"/>
                </a:solidFill>
                <a:latin typeface="Arial" panose="020B0604020202020204" pitchFamily="34" charset="0"/>
                <a:cs typeface="Arial" panose="020B0604020202020204" pitchFamily="34" charset="0"/>
              </a:rPr>
              <a:t>Business</a:t>
            </a:r>
            <a:r>
              <a:rPr lang="en-US" sz="2000">
                <a:solidFill>
                  <a:srgbClr val="00AD7C"/>
                </a:solidFill>
                <a:latin typeface="Arial" panose="020B0604020202020204" pitchFamily="34" charset="0"/>
                <a:cs typeface="Arial" panose="020B0604020202020204" pitchFamily="34" charset="0"/>
              </a:rPr>
              <a:t> Performance</a:t>
            </a:r>
          </a:p>
        </p:txBody>
      </p:sp>
      <p:sp>
        <p:nvSpPr>
          <p:cNvPr id="13" name="TextBox 12">
            <a:extLst>
              <a:ext uri="{FF2B5EF4-FFF2-40B4-BE49-F238E27FC236}">
                <a16:creationId xmlns:a16="http://schemas.microsoft.com/office/drawing/2014/main" id="{FBBFF81A-8F96-7688-BD5A-6AFC36860F60}"/>
              </a:ext>
            </a:extLst>
          </p:cNvPr>
          <p:cNvSpPr txBox="1"/>
          <p:nvPr/>
        </p:nvSpPr>
        <p:spPr>
          <a:xfrm>
            <a:off x="8640749" y="2419870"/>
            <a:ext cx="3060553" cy="553998"/>
          </a:xfrm>
          <a:prstGeom prst="rect">
            <a:avLst/>
          </a:prstGeom>
          <a:noFill/>
        </p:spPr>
        <p:txBody>
          <a:bodyPr wrap="square" lIns="0">
            <a:spAutoFit/>
          </a:bodyPr>
          <a:lstStyle/>
          <a:p>
            <a:pPr defTabSz="914363">
              <a:defRPr/>
            </a:pPr>
            <a:r>
              <a:rPr lang="en-US" sz="1500">
                <a:solidFill>
                  <a:srgbClr val="FFFFFF"/>
                </a:solidFill>
                <a:latin typeface="Arial" panose="020B0604020202020204" pitchFamily="34" charset="0"/>
                <a:cs typeface="Arial" panose="020B0604020202020204" pitchFamily="34" charset="0"/>
              </a:rPr>
              <a:t>Realize the benefits of an intentional test strategy.</a:t>
            </a:r>
          </a:p>
        </p:txBody>
      </p:sp>
      <p:sp>
        <p:nvSpPr>
          <p:cNvPr id="25" name="Title 24">
            <a:extLst>
              <a:ext uri="{FF2B5EF4-FFF2-40B4-BE49-F238E27FC236}">
                <a16:creationId xmlns:a16="http://schemas.microsoft.com/office/drawing/2014/main" id="{AB87120D-4CC4-B85E-1292-67C44D5A73DF}"/>
              </a:ext>
            </a:extLst>
          </p:cNvPr>
          <p:cNvSpPr>
            <a:spLocks noGrp="1"/>
          </p:cNvSpPr>
          <p:nvPr>
            <p:ph type="title" idx="4294967295"/>
          </p:nvPr>
        </p:nvSpPr>
        <p:spPr>
          <a:xfrm>
            <a:off x="726282" y="449567"/>
            <a:ext cx="11465718" cy="519685"/>
          </a:xfrm>
        </p:spPr>
        <p:txBody>
          <a:bodyPr/>
          <a:lstStyle/>
          <a:p>
            <a:r>
              <a:rPr lang="en-US" sz="2917" spc="-125"/>
              <a:t>Make Test a Strategic Differentiator for Your Business</a:t>
            </a:r>
            <a:endParaRPr lang="en-US" sz="2917"/>
          </a:p>
        </p:txBody>
      </p:sp>
      <p:sp>
        <p:nvSpPr>
          <p:cNvPr id="30" name="TextBox 29">
            <a:extLst>
              <a:ext uri="{FF2B5EF4-FFF2-40B4-BE49-F238E27FC236}">
                <a16:creationId xmlns:a16="http://schemas.microsoft.com/office/drawing/2014/main" id="{429DF1DC-10FF-7136-0022-053B69935C4C}"/>
              </a:ext>
            </a:extLst>
          </p:cNvPr>
          <p:cNvSpPr txBox="1"/>
          <p:nvPr/>
        </p:nvSpPr>
        <p:spPr>
          <a:xfrm>
            <a:off x="154966" y="2574972"/>
            <a:ext cx="1405018" cy="1200329"/>
          </a:xfrm>
          <a:prstGeom prst="rect">
            <a:avLst/>
          </a:prstGeom>
          <a:noFill/>
        </p:spPr>
        <p:txBody>
          <a:bodyPr wrap="square" lIns="91440" tIns="45720" rIns="91440" bIns="45720" anchor="t">
            <a:spAutoFit/>
          </a:bodyPr>
          <a:lstStyle>
            <a:defPPr>
              <a:defRPr lang="en-US"/>
            </a:defPPr>
            <a:lvl1pPr>
              <a:defRPr kumimoji="0" sz="1200" b="0" i="0" u="none" strike="noStrike" cap="none" spc="0" normalizeH="0" baseline="0">
                <a:ln>
                  <a:noFill/>
                </a:ln>
                <a:solidFill>
                  <a:schemeClr val="bg1"/>
                </a:solidFill>
                <a:effectLst/>
                <a:uLnTx/>
                <a:uFillTx/>
                <a:latin typeface="Arial" panose="020B0604020202020204"/>
              </a:defRPr>
            </a:lvl1pPr>
          </a:lstStyle>
          <a:p>
            <a:pPr algn="r" defTabSz="914363">
              <a:defRPr/>
            </a:pPr>
            <a:r>
              <a:rPr lang="en-US">
                <a:solidFill>
                  <a:srgbClr val="000000"/>
                </a:solidFill>
              </a:rPr>
              <a:t>Increase test coverage with software-connected and</a:t>
            </a:r>
            <a:br>
              <a:rPr lang="en-US">
                <a:solidFill>
                  <a:srgbClr val="000000"/>
                </a:solidFill>
              </a:rPr>
            </a:br>
            <a:r>
              <a:rPr lang="en-US">
                <a:solidFill>
                  <a:srgbClr val="000000"/>
                </a:solidFill>
              </a:rPr>
              <a:t> model-based test methodologies.  </a:t>
            </a:r>
          </a:p>
        </p:txBody>
      </p:sp>
      <p:sp>
        <p:nvSpPr>
          <p:cNvPr id="31" name="TextBox 30">
            <a:extLst>
              <a:ext uri="{FF2B5EF4-FFF2-40B4-BE49-F238E27FC236}">
                <a16:creationId xmlns:a16="http://schemas.microsoft.com/office/drawing/2014/main" id="{B5DF8143-1F60-5711-8762-F650509E8129}"/>
              </a:ext>
            </a:extLst>
          </p:cNvPr>
          <p:cNvSpPr txBox="1"/>
          <p:nvPr/>
        </p:nvSpPr>
        <p:spPr>
          <a:xfrm>
            <a:off x="5506773" y="4485601"/>
            <a:ext cx="1828800" cy="1015663"/>
          </a:xfrm>
          <a:prstGeom prst="rect">
            <a:avLst/>
          </a:prstGeom>
          <a:noFill/>
        </p:spPr>
        <p:txBody>
          <a:bodyPr wrap="square" lIns="91440" tIns="45720" rIns="91440" bIns="45720" anchor="t">
            <a:spAutoFit/>
          </a:bodyPr>
          <a:lstStyle/>
          <a:p>
            <a:pPr defTabSz="914363">
              <a:defRPr/>
            </a:pPr>
            <a:r>
              <a:rPr lang="en-US" sz="1200">
                <a:solidFill>
                  <a:srgbClr val="000000"/>
                </a:solidFill>
                <a:latin typeface="Arial"/>
                <a:cs typeface="Arial"/>
              </a:rPr>
              <a:t>Deploy and connect enterprise-wide tools for asset and data management and analytics.</a:t>
            </a:r>
          </a:p>
        </p:txBody>
      </p:sp>
      <p:sp>
        <p:nvSpPr>
          <p:cNvPr id="32" name="TextBox 31">
            <a:extLst>
              <a:ext uri="{FF2B5EF4-FFF2-40B4-BE49-F238E27FC236}">
                <a16:creationId xmlns:a16="http://schemas.microsoft.com/office/drawing/2014/main" id="{0F072D0A-B329-F081-91ED-BC20D65E6375}"/>
              </a:ext>
            </a:extLst>
          </p:cNvPr>
          <p:cNvSpPr txBox="1"/>
          <p:nvPr/>
        </p:nvSpPr>
        <p:spPr>
          <a:xfrm>
            <a:off x="6260955" y="2314408"/>
            <a:ext cx="1828800" cy="1015663"/>
          </a:xfrm>
          <a:prstGeom prst="rect">
            <a:avLst/>
          </a:prstGeom>
          <a:noFill/>
        </p:spPr>
        <p:txBody>
          <a:bodyPr wrap="square" lIns="91440" tIns="45720" rIns="91440" bIns="45720" anchor="t">
            <a:spAutoFit/>
          </a:bodyPr>
          <a:lstStyle/>
          <a:p>
            <a:pPr defTabSz="914363">
              <a:defRPr/>
            </a:pPr>
            <a:r>
              <a:rPr lang="en-US" sz="1200">
                <a:solidFill>
                  <a:srgbClr val="000000"/>
                </a:solidFill>
                <a:latin typeface="Arial" panose="020B0604020202020204"/>
              </a:rPr>
              <a:t>Drive organizational consistency in test processes, systems, </a:t>
            </a:r>
            <a:br>
              <a:rPr lang="en-US" sz="1200">
                <a:solidFill>
                  <a:srgbClr val="000000"/>
                </a:solidFill>
                <a:latin typeface="Arial" panose="020B0604020202020204"/>
              </a:rPr>
            </a:br>
            <a:r>
              <a:rPr lang="en-US" sz="1200">
                <a:solidFill>
                  <a:srgbClr val="000000"/>
                </a:solidFill>
                <a:latin typeface="Arial" panose="020B0604020202020204"/>
              </a:rPr>
              <a:t>software, and data.</a:t>
            </a:r>
          </a:p>
          <a:p>
            <a:pPr defTabSz="914363">
              <a:defRPr/>
            </a:pPr>
            <a:endParaRPr lang="en-US" sz="1200">
              <a:solidFill>
                <a:srgbClr val="000000"/>
              </a:solidFill>
              <a:latin typeface="Arial" panose="020B0604020202020204"/>
            </a:endParaRPr>
          </a:p>
        </p:txBody>
      </p:sp>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FC73F735-D47C-4C14-92BA-F5E1FAD2C041}"/>
                  </a:ext>
                </a:extLst>
              </p14:cNvPr>
              <p14:cNvContentPartPr/>
              <p14:nvPr/>
            </p14:nvContentPartPr>
            <p14:xfrm>
              <a:off x="12967450" y="1872160"/>
              <a:ext cx="11043" cy="11043"/>
            </p14:xfrm>
          </p:contentPart>
        </mc:Choice>
        <mc:Fallback xmlns="">
          <p:pic>
            <p:nvPicPr>
              <p:cNvPr id="23" name="Ink 22">
                <a:extLst>
                  <a:ext uri="{FF2B5EF4-FFF2-40B4-BE49-F238E27FC236}">
                    <a16:creationId xmlns:a16="http://schemas.microsoft.com/office/drawing/2014/main" id="{FC73F735-D47C-4C14-92BA-F5E1FAD2C041}"/>
                  </a:ext>
                </a:extLst>
              </p:cNvPr>
              <p:cNvPicPr/>
              <p:nvPr/>
            </p:nvPicPr>
            <p:blipFill>
              <a:blip r:embed="rId8"/>
              <a:stretch>
                <a:fillRect/>
              </a:stretch>
            </p:blipFill>
            <p:spPr>
              <a:xfrm>
                <a:off x="12906100" y="1734122"/>
                <a:ext cx="132516" cy="284357"/>
              </a:xfrm>
              <a:prstGeom prst="rect">
                <a:avLst/>
              </a:prstGeom>
            </p:spPr>
          </p:pic>
        </mc:Fallback>
      </mc:AlternateContent>
      <p:pic>
        <p:nvPicPr>
          <p:cNvPr id="40" name="Graphic 39">
            <a:extLst>
              <a:ext uri="{FF2B5EF4-FFF2-40B4-BE49-F238E27FC236}">
                <a16:creationId xmlns:a16="http://schemas.microsoft.com/office/drawing/2014/main" id="{8CD087AE-1A80-7E60-9082-21DFFD887C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52489" y="1484558"/>
            <a:ext cx="4536905" cy="4460910"/>
          </a:xfrm>
          <a:prstGeom prst="rect">
            <a:avLst/>
          </a:prstGeom>
        </p:spPr>
      </p:pic>
      <p:grpSp>
        <p:nvGrpSpPr>
          <p:cNvPr id="34" name="Group 33">
            <a:extLst>
              <a:ext uri="{FF2B5EF4-FFF2-40B4-BE49-F238E27FC236}">
                <a16:creationId xmlns:a16="http://schemas.microsoft.com/office/drawing/2014/main" id="{D7202FDF-2B64-5B94-942A-294882803355}"/>
              </a:ext>
            </a:extLst>
          </p:cNvPr>
          <p:cNvGrpSpPr/>
          <p:nvPr/>
        </p:nvGrpSpPr>
        <p:grpSpPr>
          <a:xfrm>
            <a:off x="3736851" y="3334013"/>
            <a:ext cx="4371483" cy="381000"/>
            <a:chOff x="4484221" y="4000816"/>
            <a:chExt cx="5245779" cy="457200"/>
          </a:xfrm>
        </p:grpSpPr>
        <p:sp>
          <p:nvSpPr>
            <p:cNvPr id="2" name="Oval 1">
              <a:extLst>
                <a:ext uri="{FF2B5EF4-FFF2-40B4-BE49-F238E27FC236}">
                  <a16:creationId xmlns:a16="http://schemas.microsoft.com/office/drawing/2014/main" id="{F790D98F-975D-D01C-6D61-59D6B40C11D1}"/>
                </a:ext>
              </a:extLst>
            </p:cNvPr>
            <p:cNvSpPr>
              <a:spLocks noChangeAspect="1"/>
            </p:cNvSpPr>
            <p:nvPr/>
          </p:nvSpPr>
          <p:spPr bwMode="auto">
            <a:xfrm>
              <a:off x="4484221" y="4000816"/>
              <a:ext cx="457200" cy="457200"/>
            </a:xfrm>
            <a:prstGeom prst="ellipse">
              <a:avLst/>
            </a:prstGeom>
            <a:solidFill>
              <a:schemeClr val="tx2"/>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b="1">
                <a:solidFill>
                  <a:srgbClr val="FFFFFF"/>
                </a:solidFill>
                <a:latin typeface="Arial"/>
              </a:endParaRPr>
            </a:p>
          </p:txBody>
        </p:sp>
        <p:cxnSp>
          <p:nvCxnSpPr>
            <p:cNvPr id="14" name="Straight Connector 13">
              <a:extLst>
                <a:ext uri="{FF2B5EF4-FFF2-40B4-BE49-F238E27FC236}">
                  <a16:creationId xmlns:a16="http://schemas.microsoft.com/office/drawing/2014/main" id="{2424EC68-841C-3C42-8FD4-74AB90567823}"/>
                </a:ext>
              </a:extLst>
            </p:cNvPr>
            <p:cNvCxnSpPr>
              <a:cxnSpLocks/>
            </p:cNvCxnSpPr>
            <p:nvPr/>
          </p:nvCxnSpPr>
          <p:spPr bwMode="auto">
            <a:xfrm>
              <a:off x="4823828" y="4206617"/>
              <a:ext cx="4906172" cy="0"/>
            </a:xfrm>
            <a:prstGeom prst="line">
              <a:avLst/>
            </a:prstGeom>
            <a:solidFill>
              <a:schemeClr val="accent1"/>
            </a:solidFill>
            <a:ln w="19050" cap="flat" cmpd="sng" algn="ctr">
              <a:solidFill>
                <a:schemeClr val="tx2"/>
              </a:solidFill>
              <a:prstDash val="solid"/>
              <a:round/>
              <a:headEnd type="none" w="med" len="med"/>
              <a:tailEnd type="none" w="med" len="med"/>
            </a:ln>
            <a:effectLst/>
          </p:spPr>
        </p:cxnSp>
      </p:grpSp>
    </p:spTree>
    <p:extLst>
      <p:ext uri="{BB962C8B-B14F-4D97-AF65-F5344CB8AC3E}">
        <p14:creationId xmlns:p14="http://schemas.microsoft.com/office/powerpoint/2010/main" val="76138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54">
            <a:extLst>
              <a:ext uri="{FF2B5EF4-FFF2-40B4-BE49-F238E27FC236}">
                <a16:creationId xmlns:a16="http://schemas.microsoft.com/office/drawing/2014/main" id="{AA65A07B-48BE-DC5F-1191-EF5635DC9F4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073959" y="0"/>
            <a:ext cx="4003884" cy="6858000"/>
          </a:xfrm>
          <a:prstGeom prst="rect">
            <a:avLst/>
          </a:prstGeom>
        </p:spPr>
      </p:pic>
      <p:sp>
        <p:nvSpPr>
          <p:cNvPr id="9" name="Google Shape;623;p136">
            <a:extLst>
              <a:ext uri="{FF2B5EF4-FFF2-40B4-BE49-F238E27FC236}">
                <a16:creationId xmlns:a16="http://schemas.microsoft.com/office/drawing/2014/main" id="{AFAE4973-6603-6FB9-14D4-7439705B9A64}"/>
              </a:ext>
            </a:extLst>
          </p:cNvPr>
          <p:cNvSpPr/>
          <p:nvPr/>
        </p:nvSpPr>
        <p:spPr>
          <a:xfrm>
            <a:off x="2" y="0"/>
            <a:ext cx="4073957" cy="6858000"/>
          </a:xfrm>
          <a:prstGeom prst="rect">
            <a:avLst/>
          </a:prstGeom>
          <a:solidFill>
            <a:schemeClr val="accent1"/>
          </a:solidFill>
          <a:ln>
            <a:noFill/>
          </a:ln>
        </p:spPr>
        <p:txBody>
          <a:bodyPr spcFirstLastPara="1" wrap="square" lIns="76188" tIns="38083" rIns="76188" bIns="38083" anchor="ctr" anchorCtr="0">
            <a:noAutofit/>
          </a:bodyPr>
          <a:lstStyle/>
          <a:p>
            <a:pPr algn="ctr" defTabSz="1219151">
              <a:buClr>
                <a:srgbClr val="000000"/>
              </a:buClr>
              <a:buSzPts val="2160"/>
            </a:pPr>
            <a:endParaRPr b="1">
              <a:solidFill>
                <a:srgbClr val="FFFFFF"/>
              </a:solidFill>
              <a:latin typeface="Arial"/>
              <a:ea typeface="Arial"/>
              <a:cs typeface="Arial"/>
              <a:sym typeface="Arial"/>
            </a:endParaRPr>
          </a:p>
        </p:txBody>
      </p:sp>
      <p:sp>
        <p:nvSpPr>
          <p:cNvPr id="15" name="Google Shape;625;p136">
            <a:extLst>
              <a:ext uri="{FF2B5EF4-FFF2-40B4-BE49-F238E27FC236}">
                <a16:creationId xmlns:a16="http://schemas.microsoft.com/office/drawing/2014/main" id="{E64049E2-95DA-8EBF-D6F0-3A516ADCFF21}"/>
              </a:ext>
            </a:extLst>
          </p:cNvPr>
          <p:cNvSpPr/>
          <p:nvPr/>
        </p:nvSpPr>
        <p:spPr>
          <a:xfrm>
            <a:off x="7581032" y="4787181"/>
            <a:ext cx="1040470" cy="1040470"/>
          </a:xfrm>
          <a:prstGeom prst="rect">
            <a:avLst/>
          </a:prstGeom>
          <a:solidFill>
            <a:schemeClr val="bg2"/>
          </a:solidFill>
          <a:ln>
            <a:noFill/>
          </a:ln>
        </p:spPr>
        <p:txBody>
          <a:bodyPr spcFirstLastPara="1" wrap="square" lIns="76188" tIns="38083" rIns="76188" bIns="38083" anchor="ctr" anchorCtr="0">
            <a:noAutofit/>
          </a:bodyPr>
          <a:lstStyle/>
          <a:p>
            <a:pPr algn="ctr" defTabSz="1219151">
              <a:buClr>
                <a:srgbClr val="000000"/>
              </a:buClr>
              <a:buSzPts val="2160"/>
            </a:pPr>
            <a:endParaRPr>
              <a:solidFill>
                <a:srgbClr val="FFFFFF"/>
              </a:solidFill>
              <a:latin typeface="Arial"/>
              <a:ea typeface="Arial"/>
              <a:cs typeface="Arial"/>
              <a:sym typeface="Arial"/>
            </a:endParaRPr>
          </a:p>
        </p:txBody>
      </p:sp>
      <p:sp>
        <p:nvSpPr>
          <p:cNvPr id="16" name="Google Shape;626;p136">
            <a:extLst>
              <a:ext uri="{FF2B5EF4-FFF2-40B4-BE49-F238E27FC236}">
                <a16:creationId xmlns:a16="http://schemas.microsoft.com/office/drawing/2014/main" id="{265C70DB-92D6-CDCA-2316-C1269E59D72F}"/>
              </a:ext>
            </a:extLst>
          </p:cNvPr>
          <p:cNvSpPr/>
          <p:nvPr/>
        </p:nvSpPr>
        <p:spPr>
          <a:xfrm>
            <a:off x="8698222" y="1303374"/>
            <a:ext cx="2543066" cy="451510"/>
          </a:xfrm>
          <a:prstGeom prst="rect">
            <a:avLst/>
          </a:prstGeom>
          <a:noFill/>
          <a:ln>
            <a:noFill/>
          </a:ln>
        </p:spPr>
        <p:txBody>
          <a:bodyPr spcFirstLastPara="1" wrap="square" lIns="144000" tIns="45708" rIns="91438" bIns="45708" anchor="t" anchorCtr="0">
            <a:spAutoFit/>
          </a:bodyPr>
          <a:lstStyle/>
          <a:p>
            <a:pPr defTabSz="1219151">
              <a:buClr>
                <a:srgbClr val="767676"/>
              </a:buClr>
              <a:buSzPts val="1440"/>
            </a:pPr>
            <a:r>
              <a:rPr lang="en-US" sz="1167">
                <a:solidFill>
                  <a:srgbClr val="000000"/>
                </a:solidFill>
                <a:latin typeface="Arial"/>
                <a:ea typeface="Arial"/>
                <a:cs typeface="Arial"/>
                <a:sym typeface="Arial"/>
              </a:rPr>
              <a:t>Reduce time to market by </a:t>
            </a:r>
            <a:endParaRPr lang="en-US" sz="1167">
              <a:solidFill>
                <a:srgbClr val="000000"/>
              </a:solidFill>
              <a:latin typeface="Arial"/>
            </a:endParaRPr>
          </a:p>
          <a:p>
            <a:pPr defTabSz="1219151">
              <a:buClr>
                <a:srgbClr val="767676"/>
              </a:buClr>
              <a:buSzPts val="1440"/>
            </a:pPr>
            <a:r>
              <a:rPr lang="en-US" sz="1167">
                <a:solidFill>
                  <a:srgbClr val="000000"/>
                </a:solidFill>
                <a:latin typeface="Arial"/>
                <a:ea typeface="Arial"/>
                <a:cs typeface="Arial"/>
                <a:sym typeface="Arial"/>
              </a:rPr>
              <a:t>accelerating product development</a:t>
            </a:r>
            <a:endParaRPr sz="1167">
              <a:solidFill>
                <a:srgbClr val="000000"/>
              </a:solidFill>
              <a:latin typeface="Arial"/>
              <a:ea typeface="Arial"/>
              <a:cs typeface="Arial"/>
              <a:sym typeface="Arial"/>
            </a:endParaRPr>
          </a:p>
        </p:txBody>
      </p:sp>
      <p:sp>
        <p:nvSpPr>
          <p:cNvPr id="17" name="Google Shape;627;p136">
            <a:extLst>
              <a:ext uri="{FF2B5EF4-FFF2-40B4-BE49-F238E27FC236}">
                <a16:creationId xmlns:a16="http://schemas.microsoft.com/office/drawing/2014/main" id="{90C20FC3-054D-2329-468F-0837D644244B}"/>
              </a:ext>
            </a:extLst>
          </p:cNvPr>
          <p:cNvSpPr/>
          <p:nvPr/>
        </p:nvSpPr>
        <p:spPr>
          <a:xfrm>
            <a:off x="8689149" y="2552949"/>
            <a:ext cx="2721761" cy="451510"/>
          </a:xfrm>
          <a:prstGeom prst="rect">
            <a:avLst/>
          </a:prstGeom>
          <a:noFill/>
          <a:ln>
            <a:noFill/>
          </a:ln>
        </p:spPr>
        <p:txBody>
          <a:bodyPr spcFirstLastPara="1" wrap="square" lIns="144000" tIns="45708" rIns="91438" bIns="45708" anchor="t" anchorCtr="0">
            <a:spAutoFit/>
          </a:bodyPr>
          <a:lstStyle/>
          <a:p>
            <a:pPr defTabSz="1219151">
              <a:buClr>
                <a:srgbClr val="767676"/>
              </a:buClr>
              <a:buSzPts val="1440"/>
            </a:pPr>
            <a:r>
              <a:rPr lang="en-US" sz="1167">
                <a:solidFill>
                  <a:srgbClr val="000000"/>
                </a:solidFill>
                <a:latin typeface="Arial"/>
                <a:ea typeface="Arial"/>
                <a:cs typeface="Arial"/>
                <a:sym typeface="Arial"/>
              </a:rPr>
              <a:t>Deliver customer satisfaction by</a:t>
            </a:r>
            <a:endParaRPr lang="en-US" sz="1167">
              <a:solidFill>
                <a:srgbClr val="000000"/>
              </a:solidFill>
              <a:latin typeface="Arial"/>
            </a:endParaRPr>
          </a:p>
          <a:p>
            <a:pPr defTabSz="1219151">
              <a:buClr>
                <a:srgbClr val="767676"/>
              </a:buClr>
              <a:buSzPts val="1440"/>
            </a:pPr>
            <a:r>
              <a:rPr lang="en-US" sz="1167">
                <a:solidFill>
                  <a:srgbClr val="000000"/>
                </a:solidFill>
                <a:latin typeface="Arial"/>
                <a:ea typeface="Arial"/>
                <a:cs typeface="Arial"/>
                <a:sym typeface="Arial"/>
              </a:rPr>
              <a:t>improving functionality and reliability</a:t>
            </a:r>
            <a:endParaRPr sz="1167">
              <a:solidFill>
                <a:srgbClr val="000000"/>
              </a:solidFill>
              <a:latin typeface="Arial"/>
              <a:ea typeface="Arial"/>
              <a:cs typeface="Arial"/>
              <a:sym typeface="Arial"/>
            </a:endParaRPr>
          </a:p>
        </p:txBody>
      </p:sp>
      <p:sp>
        <p:nvSpPr>
          <p:cNvPr id="18" name="Google Shape;628;p136">
            <a:extLst>
              <a:ext uri="{FF2B5EF4-FFF2-40B4-BE49-F238E27FC236}">
                <a16:creationId xmlns:a16="http://schemas.microsoft.com/office/drawing/2014/main" id="{80BA927D-76E7-2549-97B4-4AB64CC72FF6}"/>
              </a:ext>
            </a:extLst>
          </p:cNvPr>
          <p:cNvSpPr/>
          <p:nvPr/>
        </p:nvSpPr>
        <p:spPr>
          <a:xfrm>
            <a:off x="8671007" y="3809356"/>
            <a:ext cx="2074980" cy="482307"/>
          </a:xfrm>
          <a:prstGeom prst="rect">
            <a:avLst/>
          </a:prstGeom>
          <a:noFill/>
          <a:ln>
            <a:noFill/>
          </a:ln>
        </p:spPr>
        <p:txBody>
          <a:bodyPr spcFirstLastPara="1" wrap="square" lIns="144000" tIns="60958" rIns="121917" bIns="60958" anchor="t" anchorCtr="0">
            <a:spAutoFit/>
          </a:bodyPr>
          <a:lstStyle/>
          <a:p>
            <a:pPr defTabSz="1219151">
              <a:buClr>
                <a:srgbClr val="767676"/>
              </a:buClr>
              <a:buSzPts val="1440"/>
            </a:pPr>
            <a:r>
              <a:rPr lang="en-US" sz="1167">
                <a:solidFill>
                  <a:srgbClr val="000000"/>
                </a:solidFill>
                <a:latin typeface="Arial"/>
                <a:ea typeface="Arial"/>
                <a:cs typeface="Arial"/>
                <a:sym typeface="Arial"/>
              </a:rPr>
              <a:t>Improve the bottom line by</a:t>
            </a:r>
            <a:endParaRPr lang="en-US" sz="1167">
              <a:solidFill>
                <a:srgbClr val="000000"/>
              </a:solidFill>
              <a:latin typeface="Arial"/>
            </a:endParaRPr>
          </a:p>
          <a:p>
            <a:pPr defTabSz="1219151">
              <a:buClr>
                <a:srgbClr val="767676"/>
              </a:buClr>
              <a:buSzPts val="1440"/>
            </a:pPr>
            <a:r>
              <a:rPr lang="en-US" sz="1167">
                <a:solidFill>
                  <a:srgbClr val="000000"/>
                </a:solidFill>
                <a:latin typeface="Arial"/>
                <a:ea typeface="Arial"/>
                <a:cs typeface="Arial"/>
                <a:sym typeface="Arial"/>
              </a:rPr>
              <a:t>reducing operational cost</a:t>
            </a:r>
            <a:endParaRPr sz="1167">
              <a:solidFill>
                <a:srgbClr val="000000"/>
              </a:solidFill>
              <a:latin typeface="Arial"/>
              <a:ea typeface="Arial"/>
              <a:cs typeface="Arial"/>
              <a:sym typeface="Arial"/>
            </a:endParaRPr>
          </a:p>
        </p:txBody>
      </p:sp>
      <p:sp>
        <p:nvSpPr>
          <p:cNvPr id="21" name="Google Shape;629;p136">
            <a:extLst>
              <a:ext uri="{FF2B5EF4-FFF2-40B4-BE49-F238E27FC236}">
                <a16:creationId xmlns:a16="http://schemas.microsoft.com/office/drawing/2014/main" id="{2E099972-010B-30A4-A819-89D84BB700AD}"/>
              </a:ext>
            </a:extLst>
          </p:cNvPr>
          <p:cNvSpPr/>
          <p:nvPr/>
        </p:nvSpPr>
        <p:spPr>
          <a:xfrm>
            <a:off x="8680077" y="5061195"/>
            <a:ext cx="2710906" cy="482307"/>
          </a:xfrm>
          <a:prstGeom prst="rect">
            <a:avLst/>
          </a:prstGeom>
          <a:noFill/>
          <a:ln>
            <a:noFill/>
          </a:ln>
        </p:spPr>
        <p:txBody>
          <a:bodyPr spcFirstLastPara="1" wrap="square" lIns="144000" tIns="60958" rIns="121917" bIns="60958" anchor="t" anchorCtr="0">
            <a:spAutoFit/>
          </a:bodyPr>
          <a:lstStyle/>
          <a:p>
            <a:pPr defTabSz="1219151">
              <a:buClr>
                <a:srgbClr val="767676"/>
              </a:buClr>
              <a:buSzPts val="1440"/>
            </a:pPr>
            <a:r>
              <a:rPr lang="en-US" sz="1167">
                <a:solidFill>
                  <a:srgbClr val="000000"/>
                </a:solidFill>
                <a:latin typeface="Arial"/>
                <a:ea typeface="Arial"/>
                <a:cs typeface="Arial"/>
                <a:sym typeface="Arial"/>
              </a:rPr>
              <a:t>Prepare for the future by</a:t>
            </a:r>
            <a:endParaRPr lang="en-US" sz="1167">
              <a:solidFill>
                <a:srgbClr val="000000"/>
              </a:solidFill>
              <a:latin typeface="Arial"/>
            </a:endParaRPr>
          </a:p>
          <a:p>
            <a:pPr defTabSz="1219151">
              <a:buClr>
                <a:srgbClr val="767676"/>
              </a:buClr>
              <a:buSzPts val="1440"/>
            </a:pPr>
            <a:r>
              <a:rPr lang="en-US" sz="1167">
                <a:solidFill>
                  <a:srgbClr val="000000"/>
                </a:solidFill>
                <a:latin typeface="Arial"/>
                <a:ea typeface="Arial"/>
                <a:cs typeface="Arial"/>
                <a:sym typeface="Arial"/>
              </a:rPr>
              <a:t>adapting to evolving test needs </a:t>
            </a:r>
            <a:endParaRPr sz="1167">
              <a:solidFill>
                <a:srgbClr val="000000"/>
              </a:solidFill>
              <a:latin typeface="Arial"/>
              <a:ea typeface="Arial"/>
              <a:cs typeface="Arial"/>
              <a:sym typeface="Arial"/>
            </a:endParaRPr>
          </a:p>
        </p:txBody>
      </p:sp>
      <p:sp>
        <p:nvSpPr>
          <p:cNvPr id="26" name="Google Shape;630;p136">
            <a:extLst>
              <a:ext uri="{FF2B5EF4-FFF2-40B4-BE49-F238E27FC236}">
                <a16:creationId xmlns:a16="http://schemas.microsoft.com/office/drawing/2014/main" id="{0F288637-4A46-8E33-D908-4402CA593810}"/>
              </a:ext>
            </a:extLst>
          </p:cNvPr>
          <p:cNvSpPr/>
          <p:nvPr/>
        </p:nvSpPr>
        <p:spPr>
          <a:xfrm>
            <a:off x="7580908" y="1012206"/>
            <a:ext cx="1040470" cy="1044000"/>
          </a:xfrm>
          <a:prstGeom prst="rect">
            <a:avLst/>
          </a:prstGeom>
          <a:solidFill>
            <a:schemeClr val="accent1"/>
          </a:solidFill>
          <a:ln>
            <a:noFill/>
          </a:ln>
        </p:spPr>
        <p:txBody>
          <a:bodyPr spcFirstLastPara="1" wrap="square" lIns="76188" tIns="38083" rIns="76188" bIns="38083" anchor="ctr" anchorCtr="0">
            <a:noAutofit/>
          </a:bodyPr>
          <a:lstStyle/>
          <a:p>
            <a:pPr algn="ctr" defTabSz="1219151">
              <a:buClr>
                <a:srgbClr val="000000"/>
              </a:buClr>
              <a:buSzPts val="2160"/>
            </a:pPr>
            <a:endParaRPr>
              <a:solidFill>
                <a:srgbClr val="FFFFFF"/>
              </a:solidFill>
              <a:latin typeface="Arial"/>
              <a:ea typeface="Arial"/>
              <a:cs typeface="Arial"/>
              <a:sym typeface="Arial"/>
            </a:endParaRPr>
          </a:p>
        </p:txBody>
      </p:sp>
      <p:pic>
        <p:nvPicPr>
          <p:cNvPr id="27" name="Google Shape;631;p136">
            <a:extLst>
              <a:ext uri="{FF2B5EF4-FFF2-40B4-BE49-F238E27FC236}">
                <a16:creationId xmlns:a16="http://schemas.microsoft.com/office/drawing/2014/main" id="{41641C6F-22D1-7A17-E39C-1DF830E7C303}"/>
              </a:ext>
            </a:extLst>
          </p:cNvPr>
          <p:cNvPicPr preferRelativeResize="0"/>
          <p:nvPr/>
        </p:nvPicPr>
        <p:blipFill rotWithShape="1">
          <a:blip r:embed="rId4">
            <a:alphaModFix/>
          </a:blip>
          <a:srcRect/>
          <a:stretch/>
        </p:blipFill>
        <p:spPr>
          <a:xfrm>
            <a:off x="7733775" y="4958190"/>
            <a:ext cx="698452" cy="698452"/>
          </a:xfrm>
          <a:prstGeom prst="rect">
            <a:avLst/>
          </a:prstGeom>
          <a:noFill/>
          <a:ln>
            <a:noFill/>
          </a:ln>
        </p:spPr>
      </p:pic>
      <p:sp>
        <p:nvSpPr>
          <p:cNvPr id="28" name="Google Shape;632;p136">
            <a:extLst>
              <a:ext uri="{FF2B5EF4-FFF2-40B4-BE49-F238E27FC236}">
                <a16:creationId xmlns:a16="http://schemas.microsoft.com/office/drawing/2014/main" id="{544F710A-D025-6374-16E2-82722D325060}"/>
              </a:ext>
            </a:extLst>
          </p:cNvPr>
          <p:cNvSpPr/>
          <p:nvPr/>
        </p:nvSpPr>
        <p:spPr>
          <a:xfrm>
            <a:off x="7559740" y="3535342"/>
            <a:ext cx="1040470" cy="1040470"/>
          </a:xfrm>
          <a:prstGeom prst="rect">
            <a:avLst/>
          </a:prstGeom>
          <a:solidFill>
            <a:schemeClr val="accent6"/>
          </a:solidFill>
          <a:ln>
            <a:noFill/>
          </a:ln>
        </p:spPr>
        <p:txBody>
          <a:bodyPr spcFirstLastPara="1" wrap="square" lIns="76188" tIns="38083" rIns="76188" bIns="38083" anchor="ctr" anchorCtr="0">
            <a:noAutofit/>
          </a:bodyPr>
          <a:lstStyle/>
          <a:p>
            <a:pPr algn="ctr" defTabSz="1219151">
              <a:buClr>
                <a:srgbClr val="000000"/>
              </a:buClr>
              <a:buSzPts val="2160"/>
            </a:pPr>
            <a:endParaRPr>
              <a:solidFill>
                <a:srgbClr val="FFFFFF"/>
              </a:solidFill>
              <a:latin typeface="Arial"/>
              <a:ea typeface="Arial"/>
              <a:cs typeface="Arial"/>
              <a:sym typeface="Arial"/>
            </a:endParaRPr>
          </a:p>
        </p:txBody>
      </p:sp>
      <p:pic>
        <p:nvPicPr>
          <p:cNvPr id="29" name="Google Shape;633;p136">
            <a:extLst>
              <a:ext uri="{FF2B5EF4-FFF2-40B4-BE49-F238E27FC236}">
                <a16:creationId xmlns:a16="http://schemas.microsoft.com/office/drawing/2014/main" id="{10EAA1D9-2428-7924-EB6E-9927D2F7C272}"/>
              </a:ext>
            </a:extLst>
          </p:cNvPr>
          <p:cNvPicPr preferRelativeResize="0"/>
          <p:nvPr/>
        </p:nvPicPr>
        <p:blipFill rotWithShape="1">
          <a:blip r:embed="rId5">
            <a:alphaModFix/>
          </a:blip>
          <a:srcRect/>
          <a:stretch/>
        </p:blipFill>
        <p:spPr>
          <a:xfrm>
            <a:off x="7707394" y="3689042"/>
            <a:ext cx="733070" cy="733070"/>
          </a:xfrm>
          <a:prstGeom prst="rect">
            <a:avLst/>
          </a:prstGeom>
          <a:noFill/>
          <a:ln>
            <a:noFill/>
          </a:ln>
        </p:spPr>
      </p:pic>
      <p:sp>
        <p:nvSpPr>
          <p:cNvPr id="30" name="Google Shape;634;p136">
            <a:extLst>
              <a:ext uri="{FF2B5EF4-FFF2-40B4-BE49-F238E27FC236}">
                <a16:creationId xmlns:a16="http://schemas.microsoft.com/office/drawing/2014/main" id="{86D6DF2A-F70E-43D8-9917-2079BFF45440}"/>
              </a:ext>
            </a:extLst>
          </p:cNvPr>
          <p:cNvSpPr/>
          <p:nvPr/>
        </p:nvSpPr>
        <p:spPr>
          <a:xfrm>
            <a:off x="7577883" y="2261780"/>
            <a:ext cx="1040470" cy="1044000"/>
          </a:xfrm>
          <a:prstGeom prst="rect">
            <a:avLst/>
          </a:prstGeom>
          <a:solidFill>
            <a:schemeClr val="tx2"/>
          </a:solidFill>
          <a:ln>
            <a:noFill/>
          </a:ln>
        </p:spPr>
        <p:txBody>
          <a:bodyPr spcFirstLastPara="1" wrap="square" lIns="76188" tIns="38083" rIns="76188" bIns="38083" anchor="ctr" anchorCtr="0">
            <a:noAutofit/>
          </a:bodyPr>
          <a:lstStyle/>
          <a:p>
            <a:pPr algn="ctr" defTabSz="1219151">
              <a:buClr>
                <a:srgbClr val="000000"/>
              </a:buClr>
              <a:buSzPts val="2160"/>
            </a:pPr>
            <a:endParaRPr>
              <a:solidFill>
                <a:srgbClr val="FFFFFF"/>
              </a:solidFill>
              <a:latin typeface="Arial"/>
              <a:ea typeface="Arial"/>
              <a:cs typeface="Arial"/>
              <a:sym typeface="Arial"/>
            </a:endParaRPr>
          </a:p>
        </p:txBody>
      </p:sp>
      <p:pic>
        <p:nvPicPr>
          <p:cNvPr id="32" name="Google Shape;637;p136">
            <a:extLst>
              <a:ext uri="{FF2B5EF4-FFF2-40B4-BE49-F238E27FC236}">
                <a16:creationId xmlns:a16="http://schemas.microsoft.com/office/drawing/2014/main" id="{BC922669-FD47-5279-4EF0-70A69CEC2BE4}"/>
              </a:ext>
            </a:extLst>
          </p:cNvPr>
          <p:cNvPicPr preferRelativeResize="0"/>
          <p:nvPr/>
        </p:nvPicPr>
        <p:blipFill rotWithShape="1">
          <a:blip r:embed="rId6">
            <a:alphaModFix/>
          </a:blip>
          <a:srcRect/>
          <a:stretch/>
        </p:blipFill>
        <p:spPr>
          <a:xfrm>
            <a:off x="7734608" y="1167671"/>
            <a:ext cx="733070" cy="733070"/>
          </a:xfrm>
          <a:prstGeom prst="rect">
            <a:avLst/>
          </a:prstGeom>
          <a:noFill/>
          <a:ln>
            <a:noFill/>
          </a:ln>
        </p:spPr>
      </p:pic>
      <p:pic>
        <p:nvPicPr>
          <p:cNvPr id="33" name="Picture 32" descr="A white check mark in a shield shape&#10;&#10;Description automatically generated">
            <a:extLst>
              <a:ext uri="{FF2B5EF4-FFF2-40B4-BE49-F238E27FC236}">
                <a16:creationId xmlns:a16="http://schemas.microsoft.com/office/drawing/2014/main" id="{66942EBB-8223-0A28-AF0A-1A13F11B3271}"/>
              </a:ext>
            </a:extLst>
          </p:cNvPr>
          <p:cNvPicPr>
            <a:picLocks noChangeAspect="1"/>
          </p:cNvPicPr>
          <p:nvPr/>
        </p:nvPicPr>
        <p:blipFill>
          <a:blip r:embed="rId7"/>
          <a:stretch>
            <a:fillRect/>
          </a:stretch>
        </p:blipFill>
        <p:spPr>
          <a:xfrm>
            <a:off x="7839983" y="2516188"/>
            <a:ext cx="526143" cy="537483"/>
          </a:xfrm>
          <a:prstGeom prst="rect">
            <a:avLst/>
          </a:prstGeom>
        </p:spPr>
      </p:pic>
      <p:sp>
        <p:nvSpPr>
          <p:cNvPr id="3" name="Google Shape;636;p136">
            <a:extLst>
              <a:ext uri="{FF2B5EF4-FFF2-40B4-BE49-F238E27FC236}">
                <a16:creationId xmlns:a16="http://schemas.microsoft.com/office/drawing/2014/main" id="{AE391BF0-3917-1050-7496-4510F54EC912}"/>
              </a:ext>
            </a:extLst>
          </p:cNvPr>
          <p:cNvSpPr txBox="1"/>
          <p:nvPr/>
        </p:nvSpPr>
        <p:spPr>
          <a:xfrm>
            <a:off x="374807" y="2504278"/>
            <a:ext cx="3144894" cy="1602683"/>
          </a:xfrm>
          <a:prstGeom prst="rect">
            <a:avLst/>
          </a:prstGeom>
          <a:noFill/>
          <a:ln>
            <a:noFill/>
          </a:ln>
        </p:spPr>
        <p:txBody>
          <a:bodyPr spcFirstLastPara="1" wrap="square" lIns="0" tIns="0" rIns="0" bIns="0" anchor="t" anchorCtr="0">
            <a:spAutoFit/>
          </a:bodyPr>
          <a:lstStyle/>
          <a:p>
            <a:pPr defTabSz="1219151">
              <a:buClr>
                <a:srgbClr val="0A2B25"/>
              </a:buClr>
              <a:buSzPts val="2880"/>
            </a:pPr>
            <a:r>
              <a:rPr lang="en-US" sz="2083">
                <a:solidFill>
                  <a:srgbClr val="0A2B25"/>
                </a:solidFill>
                <a:latin typeface="Arial"/>
                <a:ea typeface="Times New Roman"/>
                <a:cs typeface="Times New Roman"/>
                <a:sym typeface="Times New Roman"/>
              </a:rPr>
              <a:t>At NI, we’re revolutionizing how enterprises use test systems and insights to drive product and business performance.</a:t>
            </a:r>
            <a:endParaRPr sz="2083">
              <a:solidFill>
                <a:srgbClr val="0A2B25"/>
              </a:solidFill>
              <a:latin typeface="Arial"/>
              <a:ea typeface="Times New Roman"/>
              <a:cs typeface="Times New Roman"/>
              <a:sym typeface="Times New Roman"/>
            </a:endParaRPr>
          </a:p>
        </p:txBody>
      </p:sp>
    </p:spTree>
    <p:extLst>
      <p:ext uri="{BB962C8B-B14F-4D97-AF65-F5344CB8AC3E}">
        <p14:creationId xmlns:p14="http://schemas.microsoft.com/office/powerpoint/2010/main" val="2991217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DCE31-AEA1-734D-FA1C-8AA07A5B0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F263E-1FFE-3F20-2D59-FDEA0943A7AD}"/>
              </a:ext>
            </a:extLst>
          </p:cNvPr>
          <p:cNvSpPr>
            <a:spLocks noGrp="1"/>
          </p:cNvSpPr>
          <p:nvPr>
            <p:ph type="title"/>
          </p:nvPr>
        </p:nvSpPr>
        <p:spPr/>
        <p:txBody>
          <a:bodyPr/>
          <a:lstStyle/>
          <a:p>
            <a:r>
              <a:rPr lang="en-US"/>
              <a:t>Who we serve/challenges they face</a:t>
            </a:r>
          </a:p>
        </p:txBody>
      </p:sp>
    </p:spTree>
    <p:extLst>
      <p:ext uri="{BB962C8B-B14F-4D97-AF65-F5344CB8AC3E}">
        <p14:creationId xmlns:p14="http://schemas.microsoft.com/office/powerpoint/2010/main" val="336585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4C62-9849-BAC1-D91A-BD9B2C0EA00E}"/>
              </a:ext>
            </a:extLst>
          </p:cNvPr>
          <p:cNvSpPr>
            <a:spLocks noGrp="1"/>
          </p:cNvSpPr>
          <p:nvPr>
            <p:ph type="title"/>
          </p:nvPr>
        </p:nvSpPr>
        <p:spPr>
          <a:xfrm>
            <a:off x="419365" y="4280"/>
            <a:ext cx="11353271" cy="846958"/>
          </a:xfrm>
        </p:spPr>
        <p:txBody>
          <a:bodyPr/>
          <a:lstStyle/>
          <a:p>
            <a:r>
              <a:rPr lang="en-US" sz="2917"/>
              <a:t>The Pace of Change Is Faster than Ever</a:t>
            </a:r>
          </a:p>
        </p:txBody>
      </p:sp>
      <p:sp>
        <p:nvSpPr>
          <p:cNvPr id="4" name="Text Placeholder 3">
            <a:extLst>
              <a:ext uri="{FF2B5EF4-FFF2-40B4-BE49-F238E27FC236}">
                <a16:creationId xmlns:a16="http://schemas.microsoft.com/office/drawing/2014/main" id="{45B7906B-AC3E-5880-C7A5-F23F6271F8C0}"/>
              </a:ext>
            </a:extLst>
          </p:cNvPr>
          <p:cNvSpPr>
            <a:spLocks noGrp="1"/>
          </p:cNvSpPr>
          <p:nvPr>
            <p:ph type="body" sz="quarter" idx="10"/>
          </p:nvPr>
        </p:nvSpPr>
        <p:spPr>
          <a:xfrm>
            <a:off x="419365" y="748702"/>
            <a:ext cx="11353270" cy="497417"/>
          </a:xfrm>
        </p:spPr>
        <p:txBody>
          <a:bodyPr/>
          <a:lstStyle/>
          <a:p>
            <a:r>
              <a:rPr lang="en-US" sz="2083"/>
              <a:t>Organizations Must Rethink Product Innovation or Risk Falling Behind</a:t>
            </a:r>
          </a:p>
        </p:txBody>
      </p:sp>
      <p:pic>
        <p:nvPicPr>
          <p:cNvPr id="5" name="Picture 4">
            <a:extLst>
              <a:ext uri="{FF2B5EF4-FFF2-40B4-BE49-F238E27FC236}">
                <a16:creationId xmlns:a16="http://schemas.microsoft.com/office/drawing/2014/main" id="{D73AEBD7-D255-DBFD-3F73-7D87A0D693BC}"/>
              </a:ext>
            </a:extLst>
          </p:cNvPr>
          <p:cNvPicPr preferRelativeResize="0">
            <a:picLocks/>
          </p:cNvPicPr>
          <p:nvPr/>
        </p:nvPicPr>
        <p:blipFill rotWithShape="1">
          <a:blip r:embed="rId3">
            <a:extLst>
              <a:ext uri="{28A0092B-C50C-407E-A947-70E740481C1C}">
                <a14:useLocalDpi xmlns:a14="http://schemas.microsoft.com/office/drawing/2010/main"/>
              </a:ext>
            </a:extLst>
          </a:blip>
          <a:srcRect/>
          <a:stretch/>
        </p:blipFill>
        <p:spPr>
          <a:xfrm>
            <a:off x="4058444" y="1428750"/>
            <a:ext cx="4031441" cy="3838806"/>
          </a:xfrm>
          <a:prstGeom prst="rect">
            <a:avLst/>
          </a:prstGeom>
        </p:spPr>
      </p:pic>
      <p:sp>
        <p:nvSpPr>
          <p:cNvPr id="6" name="Rectangle 5">
            <a:extLst>
              <a:ext uri="{FF2B5EF4-FFF2-40B4-BE49-F238E27FC236}">
                <a16:creationId xmlns:a16="http://schemas.microsoft.com/office/drawing/2014/main" id="{088FE2B3-92CF-E403-2ED4-BF2426A04377}"/>
              </a:ext>
            </a:extLst>
          </p:cNvPr>
          <p:cNvSpPr/>
          <p:nvPr/>
        </p:nvSpPr>
        <p:spPr>
          <a:xfrm>
            <a:off x="4058446" y="5177223"/>
            <a:ext cx="4031439" cy="845582"/>
          </a:xfrm>
          <a:prstGeom prst="rect">
            <a:avLst/>
          </a:prstGeom>
          <a:solidFill>
            <a:srgbClr val="0A2B2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defRPr/>
            </a:pPr>
            <a:endParaRPr lang="en-US" sz="1500">
              <a:solidFill>
                <a:srgbClr val="FFFFFF"/>
              </a:solidFill>
              <a:latin typeface="Arial" panose="020B0604020202020204"/>
            </a:endParaRPr>
          </a:p>
        </p:txBody>
      </p:sp>
      <p:sp>
        <p:nvSpPr>
          <p:cNvPr id="7" name="TextBox 6">
            <a:extLst>
              <a:ext uri="{FF2B5EF4-FFF2-40B4-BE49-F238E27FC236}">
                <a16:creationId xmlns:a16="http://schemas.microsoft.com/office/drawing/2014/main" id="{AA522406-09B2-29C2-B101-56E390582089}"/>
              </a:ext>
            </a:extLst>
          </p:cNvPr>
          <p:cNvSpPr txBox="1"/>
          <p:nvPr/>
        </p:nvSpPr>
        <p:spPr>
          <a:xfrm>
            <a:off x="4075112" y="5446672"/>
            <a:ext cx="4014773" cy="348878"/>
          </a:xfrm>
          <a:prstGeom prst="rect">
            <a:avLst/>
          </a:prstGeom>
          <a:noFill/>
        </p:spPr>
        <p:txBody>
          <a:bodyPr wrap="square">
            <a:spAutoFit/>
          </a:bodyPr>
          <a:lstStyle/>
          <a:p>
            <a:pPr algn="ctr" defTabSz="761970">
              <a:defRPr/>
            </a:pPr>
            <a:r>
              <a:rPr lang="en-US" sz="1667">
                <a:solidFill>
                  <a:srgbClr val="FFFFFF"/>
                </a:solidFill>
                <a:latin typeface="Arial" panose="020B0604020202020204"/>
              </a:rPr>
              <a:t>Technological Advancement</a:t>
            </a:r>
          </a:p>
        </p:txBody>
      </p:sp>
      <p:pic>
        <p:nvPicPr>
          <p:cNvPr id="8" name="Picture 7">
            <a:extLst>
              <a:ext uri="{FF2B5EF4-FFF2-40B4-BE49-F238E27FC236}">
                <a16:creationId xmlns:a16="http://schemas.microsoft.com/office/drawing/2014/main" id="{5FEDF6DB-0F15-83FC-AD28-F443045C321A}"/>
              </a:ext>
            </a:extLst>
          </p:cNvPr>
          <p:cNvPicPr preferRelativeResize="0">
            <a:picLocks/>
          </p:cNvPicPr>
          <p:nvPr/>
        </p:nvPicPr>
        <p:blipFill rotWithShape="1">
          <a:blip r:embed="rId4">
            <a:extLst>
              <a:ext uri="{28A0092B-C50C-407E-A947-70E740481C1C}">
                <a14:useLocalDpi xmlns:a14="http://schemas.microsoft.com/office/drawing/2010/main"/>
              </a:ext>
            </a:extLst>
          </a:blip>
          <a:srcRect b="-19524"/>
          <a:stretch/>
        </p:blipFill>
        <p:spPr>
          <a:xfrm flipH="1">
            <a:off x="8116889" y="1428751"/>
            <a:ext cx="4075111" cy="4588405"/>
          </a:xfrm>
          <a:prstGeom prst="rect">
            <a:avLst/>
          </a:prstGeom>
        </p:spPr>
      </p:pic>
      <p:sp>
        <p:nvSpPr>
          <p:cNvPr id="9" name="Rectangle 8">
            <a:extLst>
              <a:ext uri="{FF2B5EF4-FFF2-40B4-BE49-F238E27FC236}">
                <a16:creationId xmlns:a16="http://schemas.microsoft.com/office/drawing/2014/main" id="{F829F139-5000-5FDB-04D1-FDF0B5BAD808}"/>
              </a:ext>
            </a:extLst>
          </p:cNvPr>
          <p:cNvSpPr/>
          <p:nvPr/>
        </p:nvSpPr>
        <p:spPr>
          <a:xfrm>
            <a:off x="8116890" y="5177223"/>
            <a:ext cx="4075111" cy="845582"/>
          </a:xfrm>
          <a:prstGeom prst="rect">
            <a:avLst/>
          </a:prstGeom>
          <a:solidFill>
            <a:srgbClr val="0A2B2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defRPr/>
            </a:pPr>
            <a:endParaRPr lang="en-US" sz="1500">
              <a:solidFill>
                <a:srgbClr val="FFFFFF"/>
              </a:solidFill>
              <a:latin typeface="Arial" panose="020B0604020202020204"/>
            </a:endParaRPr>
          </a:p>
        </p:txBody>
      </p:sp>
      <p:pic>
        <p:nvPicPr>
          <p:cNvPr id="10" name="Picture 9">
            <a:extLst>
              <a:ext uri="{FF2B5EF4-FFF2-40B4-BE49-F238E27FC236}">
                <a16:creationId xmlns:a16="http://schemas.microsoft.com/office/drawing/2014/main" id="{3D1EE2FA-1B94-BD29-DE86-56541CF96241}"/>
              </a:ext>
            </a:extLst>
          </p:cNvPr>
          <p:cNvPicPr preferRelativeResize="0">
            <a:picLocks/>
          </p:cNvPicPr>
          <p:nvPr/>
        </p:nvPicPr>
        <p:blipFill rotWithShape="1">
          <a:blip r:embed="rId5">
            <a:extLst>
              <a:ext uri="{28A0092B-C50C-407E-A947-70E740481C1C}">
                <a14:useLocalDpi xmlns:a14="http://schemas.microsoft.com/office/drawing/2010/main"/>
              </a:ext>
            </a:extLst>
          </a:blip>
          <a:srcRect b="-20570"/>
          <a:stretch/>
        </p:blipFill>
        <p:spPr>
          <a:xfrm>
            <a:off x="0" y="1428750"/>
            <a:ext cx="4031438" cy="4588406"/>
          </a:xfrm>
          <a:prstGeom prst="rect">
            <a:avLst/>
          </a:prstGeom>
        </p:spPr>
      </p:pic>
      <p:sp>
        <p:nvSpPr>
          <p:cNvPr id="11" name="Rectangle 10">
            <a:extLst>
              <a:ext uri="{FF2B5EF4-FFF2-40B4-BE49-F238E27FC236}">
                <a16:creationId xmlns:a16="http://schemas.microsoft.com/office/drawing/2014/main" id="{45D9F978-750C-1764-6513-B25AF99A52F5}"/>
              </a:ext>
            </a:extLst>
          </p:cNvPr>
          <p:cNvSpPr/>
          <p:nvPr/>
        </p:nvSpPr>
        <p:spPr>
          <a:xfrm>
            <a:off x="1" y="5177223"/>
            <a:ext cx="4031439" cy="845582"/>
          </a:xfrm>
          <a:prstGeom prst="rect">
            <a:avLst/>
          </a:prstGeom>
          <a:solidFill>
            <a:srgbClr val="0A2B2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a:defRPr/>
            </a:pPr>
            <a:endParaRPr lang="en-US" sz="1500">
              <a:solidFill>
                <a:srgbClr val="FFFFFF"/>
              </a:solidFill>
              <a:latin typeface="Arial" panose="020B0604020202020204"/>
            </a:endParaRPr>
          </a:p>
        </p:txBody>
      </p:sp>
      <p:sp>
        <p:nvSpPr>
          <p:cNvPr id="12" name="TextBox 11">
            <a:extLst>
              <a:ext uri="{FF2B5EF4-FFF2-40B4-BE49-F238E27FC236}">
                <a16:creationId xmlns:a16="http://schemas.microsoft.com/office/drawing/2014/main" id="{17B4A650-2754-5E27-DCA6-D2D0FC6763BC}"/>
              </a:ext>
            </a:extLst>
          </p:cNvPr>
          <p:cNvSpPr txBox="1"/>
          <p:nvPr/>
        </p:nvSpPr>
        <p:spPr>
          <a:xfrm>
            <a:off x="0" y="5446672"/>
            <a:ext cx="4031438" cy="348878"/>
          </a:xfrm>
          <a:prstGeom prst="rect">
            <a:avLst/>
          </a:prstGeom>
          <a:noFill/>
        </p:spPr>
        <p:txBody>
          <a:bodyPr wrap="square">
            <a:spAutoFit/>
          </a:bodyPr>
          <a:lstStyle/>
          <a:p>
            <a:pPr algn="ctr" defTabSz="761970">
              <a:defRPr/>
            </a:pPr>
            <a:r>
              <a:rPr lang="en-US" sz="1667">
                <a:solidFill>
                  <a:srgbClr val="FFFFFF"/>
                </a:solidFill>
                <a:latin typeface="Arial" panose="020B0604020202020204"/>
              </a:rPr>
              <a:t>Societal Impact</a:t>
            </a:r>
          </a:p>
        </p:txBody>
      </p:sp>
      <p:sp>
        <p:nvSpPr>
          <p:cNvPr id="13" name="TextBox 12">
            <a:extLst>
              <a:ext uri="{FF2B5EF4-FFF2-40B4-BE49-F238E27FC236}">
                <a16:creationId xmlns:a16="http://schemas.microsoft.com/office/drawing/2014/main" id="{44BEC935-675C-268E-E706-34644D51E7B7}"/>
              </a:ext>
            </a:extLst>
          </p:cNvPr>
          <p:cNvSpPr txBox="1"/>
          <p:nvPr/>
        </p:nvSpPr>
        <p:spPr>
          <a:xfrm>
            <a:off x="8116889" y="5455337"/>
            <a:ext cx="4075111" cy="348878"/>
          </a:xfrm>
          <a:prstGeom prst="rect">
            <a:avLst/>
          </a:prstGeom>
          <a:noFill/>
        </p:spPr>
        <p:txBody>
          <a:bodyPr wrap="square">
            <a:spAutoFit/>
          </a:bodyPr>
          <a:lstStyle/>
          <a:p>
            <a:pPr algn="ctr" defTabSz="761970">
              <a:defRPr/>
            </a:pPr>
            <a:r>
              <a:rPr lang="en-US" sz="1667">
                <a:solidFill>
                  <a:srgbClr val="FFFFFF"/>
                </a:solidFill>
                <a:latin typeface="Arial" panose="020B0604020202020204"/>
              </a:rPr>
              <a:t>Evolving Business Models</a:t>
            </a:r>
          </a:p>
        </p:txBody>
      </p:sp>
    </p:spTree>
    <p:extLst>
      <p:ext uri="{BB962C8B-B14F-4D97-AF65-F5344CB8AC3E}">
        <p14:creationId xmlns:p14="http://schemas.microsoft.com/office/powerpoint/2010/main" val="79219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FB975827-0BCF-7A76-F7DF-8D51111469A1}"/>
              </a:ext>
            </a:extLst>
          </p:cNvPr>
          <p:cNvSpPr/>
          <p:nvPr/>
        </p:nvSpPr>
        <p:spPr>
          <a:xfrm>
            <a:off x="-3659" y="0"/>
            <a:ext cx="12195659" cy="6021917"/>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panose="020B0604020202020204"/>
            </a:endParaRPr>
          </a:p>
        </p:txBody>
      </p:sp>
      <p:cxnSp>
        <p:nvCxnSpPr>
          <p:cNvPr id="4" name="Straight Connector 3">
            <a:extLst>
              <a:ext uri="{FF2B5EF4-FFF2-40B4-BE49-F238E27FC236}">
                <a16:creationId xmlns:a16="http://schemas.microsoft.com/office/drawing/2014/main" id="{B9CEEA93-A3A4-F97F-4115-B401DF805666}"/>
              </a:ext>
            </a:extLst>
          </p:cNvPr>
          <p:cNvCxnSpPr>
            <a:cxnSpLocks/>
          </p:cNvCxnSpPr>
          <p:nvPr/>
        </p:nvCxnSpPr>
        <p:spPr>
          <a:xfrm flipV="1">
            <a:off x="7528032" y="2691824"/>
            <a:ext cx="3839764" cy="531927"/>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2CA58E-6A60-7E06-F640-FCFD2BBF5C80}"/>
              </a:ext>
            </a:extLst>
          </p:cNvPr>
          <p:cNvCxnSpPr>
            <a:cxnSpLocks/>
          </p:cNvCxnSpPr>
          <p:nvPr/>
        </p:nvCxnSpPr>
        <p:spPr>
          <a:xfrm>
            <a:off x="6028254" y="1755187"/>
            <a:ext cx="3753998" cy="455138"/>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738620C-301E-0DAF-C4B5-E57D5257B4FD}"/>
              </a:ext>
            </a:extLst>
          </p:cNvPr>
          <p:cNvGrpSpPr/>
          <p:nvPr/>
        </p:nvGrpSpPr>
        <p:grpSpPr>
          <a:xfrm>
            <a:off x="6974591" y="3938025"/>
            <a:ext cx="1201776" cy="1201776"/>
            <a:chOff x="2723851" y="6254653"/>
            <a:chExt cx="1442131" cy="1442131"/>
          </a:xfrm>
        </p:grpSpPr>
        <p:sp>
          <p:nvSpPr>
            <p:cNvPr id="45" name="Oval 44">
              <a:extLst>
                <a:ext uri="{FF2B5EF4-FFF2-40B4-BE49-F238E27FC236}">
                  <a16:creationId xmlns:a16="http://schemas.microsoft.com/office/drawing/2014/main" id="{85C1316F-F47F-BD2F-B1A3-DF846098AA6C}"/>
                </a:ext>
              </a:extLst>
            </p:cNvPr>
            <p:cNvSpPr/>
            <p:nvPr/>
          </p:nvSpPr>
          <p:spPr bwMode="auto">
            <a:xfrm>
              <a:off x="2723851" y="6254653"/>
              <a:ext cx="1442131" cy="1442131"/>
            </a:xfrm>
            <a:prstGeom prst="ellipse">
              <a:avLst/>
            </a:prstGeom>
            <a:solidFill>
              <a:schemeClr val="accent1"/>
            </a:solidFill>
            <a:ln w="9525">
              <a:noFill/>
              <a:round/>
              <a:headEnd/>
              <a:tailEnd/>
            </a:ln>
            <a:effectLst/>
          </p:spPr>
          <p:txBody>
            <a:bodyPr wrap="square" rtlCol="0" anchor="ctr"/>
            <a:lstStyle/>
            <a:p>
              <a:pPr algn="ctr" defTabSz="1219151" eaLnBrk="0" fontAlgn="base" hangingPunct="0">
                <a:spcBef>
                  <a:spcPct val="0"/>
                </a:spcBef>
                <a:spcAft>
                  <a:spcPct val="0"/>
                </a:spcAft>
                <a:defRPr/>
              </a:pPr>
              <a:endParaRPr lang="en-US" sz="2417" b="1">
                <a:solidFill>
                  <a:srgbClr val="FFFFFF"/>
                </a:solidFill>
                <a:latin typeface="Arial"/>
              </a:endParaRPr>
            </a:p>
          </p:txBody>
        </p:sp>
        <p:sp>
          <p:nvSpPr>
            <p:cNvPr id="86" name="TextBox 85">
              <a:extLst>
                <a:ext uri="{FF2B5EF4-FFF2-40B4-BE49-F238E27FC236}">
                  <a16:creationId xmlns:a16="http://schemas.microsoft.com/office/drawing/2014/main" id="{B7BFF41B-FCD6-C44E-97F8-FC195DB5D674}"/>
                </a:ext>
              </a:extLst>
            </p:cNvPr>
            <p:cNvSpPr txBox="1"/>
            <p:nvPr/>
          </p:nvSpPr>
          <p:spPr>
            <a:xfrm>
              <a:off x="2990196" y="7108183"/>
              <a:ext cx="909440" cy="222372"/>
            </a:xfrm>
            <a:prstGeom prst="rect">
              <a:avLst/>
            </a:prstGeom>
            <a:noFill/>
          </p:spPr>
          <p:txBody>
            <a:bodyPr wrap="square" lIns="0" tIns="0" rIns="0" bIns="0" rtlCol="0" anchor="t">
              <a:noAutofit/>
            </a:bodyPr>
            <a:lstStyle>
              <a:defPPr>
                <a:defRPr lang="en-US"/>
              </a:defPPr>
              <a:lvl1pPr algn="ctr">
                <a:defRPr sz="2000">
                  <a:solidFill>
                    <a:schemeClr val="bg1"/>
                  </a:solidFill>
                  <a:latin typeface="Consolas" panose="020B0609020204030204" pitchFamily="49" charset="0"/>
                  <a:cs typeface="Consolas" panose="020B0609020204030204" pitchFamily="49" charset="0"/>
                </a:defRPr>
              </a:lvl1pPr>
            </a:lstStyle>
            <a:p>
              <a:pPr defTabSz="914340">
                <a:defRPr/>
              </a:pPr>
              <a:r>
                <a:rPr lang="en-US" sz="1100" b="1">
                  <a:solidFill>
                    <a:srgbClr val="FFFFFF"/>
                  </a:solidFill>
                  <a:latin typeface="Arial Narrow" panose="020B0604020202020204" pitchFamily="34" charset="0"/>
                  <a:cs typeface="Arial Narrow" panose="020B0604020202020204" pitchFamily="34" charset="0"/>
                </a:rPr>
                <a:t>YOU</a:t>
              </a:r>
            </a:p>
          </p:txBody>
        </p:sp>
        <p:sp>
          <p:nvSpPr>
            <p:cNvPr id="96" name="Freeform 95">
              <a:extLst>
                <a:ext uri="{FF2B5EF4-FFF2-40B4-BE49-F238E27FC236}">
                  <a16:creationId xmlns:a16="http://schemas.microsoft.com/office/drawing/2014/main" id="{FF4306D1-5647-D6AC-F6AD-41C9786C47FA}"/>
                </a:ext>
              </a:extLst>
            </p:cNvPr>
            <p:cNvSpPr/>
            <p:nvPr/>
          </p:nvSpPr>
          <p:spPr>
            <a:xfrm>
              <a:off x="3283106" y="6603294"/>
              <a:ext cx="323620" cy="349435"/>
            </a:xfrm>
            <a:custGeom>
              <a:avLst/>
              <a:gdLst>
                <a:gd name="connsiteX0" fmla="*/ 237153 w 474306"/>
                <a:gd name="connsiteY0" fmla="*/ 227619 h 512142"/>
                <a:gd name="connsiteX1" fmla="*/ 350987 w 474306"/>
                <a:gd name="connsiteY1" fmla="*/ 113809 h 512142"/>
                <a:gd name="connsiteX2" fmla="*/ 237153 w 474306"/>
                <a:gd name="connsiteY2" fmla="*/ 0 h 512142"/>
                <a:gd name="connsiteX3" fmla="*/ 123320 w 474306"/>
                <a:gd name="connsiteY3" fmla="*/ 113809 h 512142"/>
                <a:gd name="connsiteX4" fmla="*/ 237153 w 474306"/>
                <a:gd name="connsiteY4" fmla="*/ 227619 h 512142"/>
                <a:gd name="connsiteX5" fmla="*/ 237153 w 474306"/>
                <a:gd name="connsiteY5" fmla="*/ 9484 h 512142"/>
                <a:gd name="connsiteX6" fmla="*/ 341500 w 474306"/>
                <a:gd name="connsiteY6" fmla="*/ 113809 h 512142"/>
                <a:gd name="connsiteX7" fmla="*/ 237153 w 474306"/>
                <a:gd name="connsiteY7" fmla="*/ 218135 h 512142"/>
                <a:gd name="connsiteX8" fmla="*/ 132806 w 474306"/>
                <a:gd name="connsiteY8" fmla="*/ 113809 h 512142"/>
                <a:gd name="connsiteX9" fmla="*/ 237153 w 474306"/>
                <a:gd name="connsiteY9" fmla="*/ 9484 h 512142"/>
                <a:gd name="connsiteX10" fmla="*/ 324900 w 474306"/>
                <a:gd name="connsiteY10" fmla="*/ 256071 h 512142"/>
                <a:gd name="connsiteX11" fmla="*/ 154149 w 474306"/>
                <a:gd name="connsiteY11" fmla="*/ 256071 h 512142"/>
                <a:gd name="connsiteX12" fmla="*/ 0 w 474306"/>
                <a:gd name="connsiteY12" fmla="*/ 407817 h 512142"/>
                <a:gd name="connsiteX13" fmla="*/ 0 w 474306"/>
                <a:gd name="connsiteY13" fmla="*/ 512143 h 512142"/>
                <a:gd name="connsiteX14" fmla="*/ 474306 w 474306"/>
                <a:gd name="connsiteY14" fmla="*/ 512143 h 512142"/>
                <a:gd name="connsiteX15" fmla="*/ 474306 w 474306"/>
                <a:gd name="connsiteY15" fmla="*/ 407817 h 512142"/>
                <a:gd name="connsiteX16" fmla="*/ 324900 w 474306"/>
                <a:gd name="connsiteY16" fmla="*/ 256071 h 512142"/>
                <a:gd name="connsiteX17" fmla="*/ 301090 w 474306"/>
                <a:gd name="connsiteY17" fmla="*/ 265555 h 512142"/>
                <a:gd name="connsiteX18" fmla="*/ 234876 w 474306"/>
                <a:gd name="connsiteY18" fmla="*/ 352430 h 512142"/>
                <a:gd name="connsiteX19" fmla="*/ 172837 w 474306"/>
                <a:gd name="connsiteY19" fmla="*/ 265555 h 512142"/>
                <a:gd name="connsiteX20" fmla="*/ 301090 w 474306"/>
                <a:gd name="connsiteY20" fmla="*/ 265555 h 512142"/>
                <a:gd name="connsiteX21" fmla="*/ 464820 w 474306"/>
                <a:gd name="connsiteY21" fmla="*/ 502658 h 512142"/>
                <a:gd name="connsiteX22" fmla="*/ 9486 w 474306"/>
                <a:gd name="connsiteY22" fmla="*/ 502658 h 512142"/>
                <a:gd name="connsiteX23" fmla="*/ 9486 w 474306"/>
                <a:gd name="connsiteY23" fmla="*/ 407817 h 512142"/>
                <a:gd name="connsiteX24" fmla="*/ 154149 w 474306"/>
                <a:gd name="connsiteY24" fmla="*/ 265555 h 512142"/>
                <a:gd name="connsiteX25" fmla="*/ 161169 w 474306"/>
                <a:gd name="connsiteY25" fmla="*/ 265555 h 512142"/>
                <a:gd name="connsiteX26" fmla="*/ 234687 w 474306"/>
                <a:gd name="connsiteY26" fmla="*/ 368363 h 512142"/>
                <a:gd name="connsiteX27" fmla="*/ 313042 w 474306"/>
                <a:gd name="connsiteY27" fmla="*/ 265555 h 512142"/>
                <a:gd name="connsiteX28" fmla="*/ 324900 w 474306"/>
                <a:gd name="connsiteY28" fmla="*/ 265555 h 512142"/>
                <a:gd name="connsiteX29" fmla="*/ 464820 w 474306"/>
                <a:gd name="connsiteY29" fmla="*/ 407817 h 512142"/>
                <a:gd name="connsiteX30" fmla="*/ 464820 w 474306"/>
                <a:gd name="connsiteY30" fmla="*/ 502658 h 51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74306" h="512142">
                  <a:moveTo>
                    <a:pt x="237153" y="227619"/>
                  </a:moveTo>
                  <a:cubicBezTo>
                    <a:pt x="299951" y="227619"/>
                    <a:pt x="350987" y="176594"/>
                    <a:pt x="350987" y="113809"/>
                  </a:cubicBezTo>
                  <a:cubicBezTo>
                    <a:pt x="350987" y="51024"/>
                    <a:pt x="299951" y="0"/>
                    <a:pt x="237153" y="0"/>
                  </a:cubicBezTo>
                  <a:cubicBezTo>
                    <a:pt x="174355" y="0"/>
                    <a:pt x="123320" y="51024"/>
                    <a:pt x="123320" y="113809"/>
                  </a:cubicBezTo>
                  <a:cubicBezTo>
                    <a:pt x="123320" y="176594"/>
                    <a:pt x="174355" y="227619"/>
                    <a:pt x="237153" y="227619"/>
                  </a:cubicBezTo>
                  <a:close/>
                  <a:moveTo>
                    <a:pt x="237153" y="9484"/>
                  </a:moveTo>
                  <a:cubicBezTo>
                    <a:pt x="294734" y="9484"/>
                    <a:pt x="341500" y="56241"/>
                    <a:pt x="341500" y="113809"/>
                  </a:cubicBezTo>
                  <a:cubicBezTo>
                    <a:pt x="341500" y="171378"/>
                    <a:pt x="294734" y="218135"/>
                    <a:pt x="237153" y="218135"/>
                  </a:cubicBezTo>
                  <a:cubicBezTo>
                    <a:pt x="179572" y="218135"/>
                    <a:pt x="132806" y="171378"/>
                    <a:pt x="132806" y="113809"/>
                  </a:cubicBezTo>
                  <a:cubicBezTo>
                    <a:pt x="132806" y="56241"/>
                    <a:pt x="179572" y="9484"/>
                    <a:pt x="237153" y="9484"/>
                  </a:cubicBezTo>
                  <a:close/>
                  <a:moveTo>
                    <a:pt x="324900" y="256071"/>
                  </a:moveTo>
                  <a:lnTo>
                    <a:pt x="154149" y="256071"/>
                  </a:lnTo>
                  <a:cubicBezTo>
                    <a:pt x="69154" y="256071"/>
                    <a:pt x="0" y="324167"/>
                    <a:pt x="0" y="407817"/>
                  </a:cubicBezTo>
                  <a:lnTo>
                    <a:pt x="0" y="512143"/>
                  </a:lnTo>
                  <a:lnTo>
                    <a:pt x="474306" y="512143"/>
                  </a:lnTo>
                  <a:lnTo>
                    <a:pt x="474306" y="407817"/>
                  </a:lnTo>
                  <a:cubicBezTo>
                    <a:pt x="474306" y="322745"/>
                    <a:pt x="408662" y="256071"/>
                    <a:pt x="324900" y="256071"/>
                  </a:cubicBezTo>
                  <a:close/>
                  <a:moveTo>
                    <a:pt x="301090" y="265555"/>
                  </a:moveTo>
                  <a:lnTo>
                    <a:pt x="234876" y="352430"/>
                  </a:lnTo>
                  <a:lnTo>
                    <a:pt x="172837" y="265555"/>
                  </a:lnTo>
                  <a:lnTo>
                    <a:pt x="301090" y="265555"/>
                  </a:lnTo>
                  <a:close/>
                  <a:moveTo>
                    <a:pt x="464820" y="502658"/>
                  </a:moveTo>
                  <a:lnTo>
                    <a:pt x="9486" y="502658"/>
                  </a:lnTo>
                  <a:lnTo>
                    <a:pt x="9486" y="407817"/>
                  </a:lnTo>
                  <a:cubicBezTo>
                    <a:pt x="9486" y="329383"/>
                    <a:pt x="74371" y="265555"/>
                    <a:pt x="154149" y="265555"/>
                  </a:cubicBezTo>
                  <a:lnTo>
                    <a:pt x="161169" y="265555"/>
                  </a:lnTo>
                  <a:lnTo>
                    <a:pt x="234687" y="368363"/>
                  </a:lnTo>
                  <a:lnTo>
                    <a:pt x="313042" y="265555"/>
                  </a:lnTo>
                  <a:lnTo>
                    <a:pt x="324900" y="265555"/>
                  </a:lnTo>
                  <a:cubicBezTo>
                    <a:pt x="403350" y="265555"/>
                    <a:pt x="464820" y="328056"/>
                    <a:pt x="464820" y="407817"/>
                  </a:cubicBezTo>
                  <a:lnTo>
                    <a:pt x="464820" y="502658"/>
                  </a:lnTo>
                  <a:close/>
                </a:path>
              </a:pathLst>
            </a:custGeom>
            <a:solidFill>
              <a:schemeClr val="bg1"/>
            </a:solidFill>
            <a:ln w="9486" cap="flat">
              <a:solidFill>
                <a:schemeClr val="bg1"/>
              </a:solidFill>
              <a:prstDash val="solid"/>
              <a:miter/>
            </a:ln>
          </p:spPr>
          <p:txBody>
            <a:bodyPr rtlCol="0" anchor="ctr"/>
            <a:lstStyle/>
            <a:p>
              <a:pPr defTabSz="914363">
                <a:defRPr/>
              </a:pPr>
              <a:endParaRPr lang="en-US">
                <a:solidFill>
                  <a:srgbClr val="044123"/>
                </a:solidFill>
                <a:latin typeface="Arial" panose="020B0604020202020204"/>
              </a:endParaRPr>
            </a:p>
          </p:txBody>
        </p:sp>
      </p:grpSp>
      <p:sp>
        <p:nvSpPr>
          <p:cNvPr id="30" name="Oval 29">
            <a:extLst>
              <a:ext uri="{FF2B5EF4-FFF2-40B4-BE49-F238E27FC236}">
                <a16:creationId xmlns:a16="http://schemas.microsoft.com/office/drawing/2014/main" id="{4198CEC2-DA46-E1F9-2ADB-69260288CDF5}"/>
              </a:ext>
            </a:extLst>
          </p:cNvPr>
          <p:cNvSpPr/>
          <p:nvPr/>
        </p:nvSpPr>
        <p:spPr bwMode="auto">
          <a:xfrm>
            <a:off x="5690494" y="572555"/>
            <a:ext cx="1201776" cy="1201776"/>
          </a:xfrm>
          <a:prstGeom prst="ellipse">
            <a:avLst/>
          </a:prstGeom>
          <a:solidFill>
            <a:schemeClr val="bg2"/>
          </a:solidFill>
          <a:ln w="9525">
            <a:noFill/>
            <a:round/>
            <a:headEnd/>
            <a:tailEnd/>
          </a:ln>
          <a:effectLst/>
        </p:spPr>
        <p:txBody>
          <a:bodyPr wrap="square" rtlCol="0" anchor="ctr"/>
          <a:lstStyle/>
          <a:p>
            <a:pPr algn="ctr" defTabSz="1219151" eaLnBrk="0" fontAlgn="base" hangingPunct="0">
              <a:spcBef>
                <a:spcPct val="0"/>
              </a:spcBef>
              <a:spcAft>
                <a:spcPct val="0"/>
              </a:spcAft>
              <a:defRPr/>
            </a:pPr>
            <a:endParaRPr lang="en-US" sz="2417" b="1">
              <a:solidFill>
                <a:srgbClr val="FFFFFF"/>
              </a:solidFill>
              <a:latin typeface="Arial"/>
            </a:endParaRPr>
          </a:p>
        </p:txBody>
      </p:sp>
      <p:sp>
        <p:nvSpPr>
          <p:cNvPr id="31" name="TextBox 30">
            <a:extLst>
              <a:ext uri="{FF2B5EF4-FFF2-40B4-BE49-F238E27FC236}">
                <a16:creationId xmlns:a16="http://schemas.microsoft.com/office/drawing/2014/main" id="{776FD043-796A-5DAC-0BA5-962883D0471E}"/>
              </a:ext>
            </a:extLst>
          </p:cNvPr>
          <p:cNvSpPr txBox="1"/>
          <p:nvPr/>
        </p:nvSpPr>
        <p:spPr>
          <a:xfrm>
            <a:off x="5912447" y="1283832"/>
            <a:ext cx="757867" cy="185310"/>
          </a:xfrm>
          <a:prstGeom prst="rect">
            <a:avLst/>
          </a:prstGeom>
          <a:noFill/>
        </p:spPr>
        <p:txBody>
          <a:bodyPr wrap="square" lIns="0" tIns="0" rIns="0" bIns="0" rtlCol="0" anchor="t">
            <a:noAutofit/>
          </a:bodyPr>
          <a:lstStyle>
            <a:defPPr>
              <a:defRPr lang="en-US"/>
            </a:defPPr>
            <a:lvl1pPr algn="ctr">
              <a:defRPr sz="2000">
                <a:solidFill>
                  <a:schemeClr val="bg1"/>
                </a:solidFill>
                <a:latin typeface="Consolas" panose="020B0609020204030204" pitchFamily="49" charset="0"/>
                <a:cs typeface="Consolas" panose="020B0609020204030204" pitchFamily="49" charset="0"/>
              </a:defRPr>
            </a:lvl1pPr>
          </a:lstStyle>
          <a:p>
            <a:pPr defTabSz="914340">
              <a:defRPr/>
            </a:pPr>
            <a:r>
              <a:rPr lang="en-US" sz="1100" b="1">
                <a:solidFill>
                  <a:srgbClr val="003324"/>
                </a:solidFill>
                <a:latin typeface="Arial Narrow" panose="020B0604020202020204" pitchFamily="34" charset="0"/>
                <a:cs typeface="Arial Narrow" panose="020B0604020202020204" pitchFamily="34" charset="0"/>
              </a:rPr>
              <a:t>QUALITY</a:t>
            </a:r>
          </a:p>
        </p:txBody>
      </p:sp>
      <p:sp>
        <p:nvSpPr>
          <p:cNvPr id="92" name="Freeform 91">
            <a:extLst>
              <a:ext uri="{FF2B5EF4-FFF2-40B4-BE49-F238E27FC236}">
                <a16:creationId xmlns:a16="http://schemas.microsoft.com/office/drawing/2014/main" id="{B71161F5-3C1C-7D39-BDB4-6CE5F383DF5E}"/>
              </a:ext>
            </a:extLst>
          </p:cNvPr>
          <p:cNvSpPr/>
          <p:nvPr/>
        </p:nvSpPr>
        <p:spPr>
          <a:xfrm>
            <a:off x="6141464" y="864460"/>
            <a:ext cx="299836" cy="299884"/>
          </a:xfrm>
          <a:custGeom>
            <a:avLst/>
            <a:gdLst>
              <a:gd name="connsiteX0" fmla="*/ 375081 w 512250"/>
              <a:gd name="connsiteY0" fmla="*/ 143684 h 512332"/>
              <a:gd name="connsiteX1" fmla="*/ 376314 w 512250"/>
              <a:gd name="connsiteY1" fmla="*/ 150228 h 512332"/>
              <a:gd name="connsiteX2" fmla="*/ 229659 w 512250"/>
              <a:gd name="connsiteY2" fmla="*/ 366656 h 512332"/>
              <a:gd name="connsiteX3" fmla="*/ 136695 w 512250"/>
              <a:gd name="connsiteY3" fmla="*/ 288033 h 512332"/>
              <a:gd name="connsiteX4" fmla="*/ 136126 w 512250"/>
              <a:gd name="connsiteY4" fmla="*/ 281394 h 512332"/>
              <a:gd name="connsiteX5" fmla="*/ 142766 w 512250"/>
              <a:gd name="connsiteY5" fmla="*/ 280825 h 512332"/>
              <a:gd name="connsiteX6" fmla="*/ 227667 w 512250"/>
              <a:gd name="connsiteY6" fmla="*/ 352620 h 512332"/>
              <a:gd name="connsiteX7" fmla="*/ 368346 w 512250"/>
              <a:gd name="connsiteY7" fmla="*/ 144917 h 512332"/>
              <a:gd name="connsiteX8" fmla="*/ 374892 w 512250"/>
              <a:gd name="connsiteY8" fmla="*/ 143684 h 512332"/>
              <a:gd name="connsiteX9" fmla="*/ 512251 w 512250"/>
              <a:gd name="connsiteY9" fmla="*/ 97402 h 512332"/>
              <a:gd name="connsiteX10" fmla="*/ 512251 w 512250"/>
              <a:gd name="connsiteY10" fmla="*/ 150228 h 512332"/>
              <a:gd name="connsiteX11" fmla="*/ 257738 w 512250"/>
              <a:gd name="connsiteY11" fmla="*/ 511763 h 512332"/>
              <a:gd name="connsiteX12" fmla="*/ 256125 w 512250"/>
              <a:gd name="connsiteY12" fmla="*/ 512332 h 512332"/>
              <a:gd name="connsiteX13" fmla="*/ 254513 w 512250"/>
              <a:gd name="connsiteY13" fmla="*/ 511763 h 512332"/>
              <a:gd name="connsiteX14" fmla="*/ 0 w 512250"/>
              <a:gd name="connsiteY14" fmla="*/ 150228 h 512332"/>
              <a:gd name="connsiteX15" fmla="*/ 0 w 512250"/>
              <a:gd name="connsiteY15" fmla="*/ 97402 h 512332"/>
              <a:gd name="connsiteX16" fmla="*/ 22197 w 512250"/>
              <a:gd name="connsiteY16" fmla="*/ 73786 h 512332"/>
              <a:gd name="connsiteX17" fmla="*/ 251382 w 512250"/>
              <a:gd name="connsiteY17" fmla="*/ 0 h 512332"/>
              <a:gd name="connsiteX18" fmla="*/ 260868 w 512250"/>
              <a:gd name="connsiteY18" fmla="*/ 0 h 512332"/>
              <a:gd name="connsiteX19" fmla="*/ 490053 w 512250"/>
              <a:gd name="connsiteY19" fmla="*/ 73786 h 512332"/>
              <a:gd name="connsiteX20" fmla="*/ 512251 w 512250"/>
              <a:gd name="connsiteY20" fmla="*/ 97402 h 512332"/>
              <a:gd name="connsiteX21" fmla="*/ 502765 w 512250"/>
              <a:gd name="connsiteY21" fmla="*/ 97402 h 512332"/>
              <a:gd name="connsiteX22" fmla="*/ 489484 w 512250"/>
              <a:gd name="connsiteY22" fmla="*/ 83176 h 512332"/>
              <a:gd name="connsiteX23" fmla="*/ 256125 w 512250"/>
              <a:gd name="connsiteY23" fmla="*/ 17261 h 512332"/>
              <a:gd name="connsiteX24" fmla="*/ 22767 w 512250"/>
              <a:gd name="connsiteY24" fmla="*/ 83176 h 512332"/>
              <a:gd name="connsiteX25" fmla="*/ 9486 w 512250"/>
              <a:gd name="connsiteY25" fmla="*/ 97402 h 512332"/>
              <a:gd name="connsiteX26" fmla="*/ 9486 w 512250"/>
              <a:gd name="connsiteY26" fmla="*/ 150228 h 512332"/>
              <a:gd name="connsiteX27" fmla="*/ 256125 w 512250"/>
              <a:gd name="connsiteY27" fmla="*/ 502279 h 512332"/>
              <a:gd name="connsiteX28" fmla="*/ 502765 w 512250"/>
              <a:gd name="connsiteY28" fmla="*/ 150228 h 512332"/>
              <a:gd name="connsiteX29" fmla="*/ 502765 w 512250"/>
              <a:gd name="connsiteY29" fmla="*/ 97402 h 51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2250" h="512332">
                <a:moveTo>
                  <a:pt x="375081" y="143684"/>
                </a:moveTo>
                <a:cubicBezTo>
                  <a:pt x="377263" y="145107"/>
                  <a:pt x="377832" y="148142"/>
                  <a:pt x="376314" y="150228"/>
                </a:cubicBezTo>
                <a:lnTo>
                  <a:pt x="229659" y="366656"/>
                </a:lnTo>
                <a:lnTo>
                  <a:pt x="136695" y="288033"/>
                </a:lnTo>
                <a:cubicBezTo>
                  <a:pt x="134703" y="286326"/>
                  <a:pt x="134418" y="283386"/>
                  <a:pt x="136126" y="281394"/>
                </a:cubicBezTo>
                <a:cubicBezTo>
                  <a:pt x="137833" y="279402"/>
                  <a:pt x="140774" y="279118"/>
                  <a:pt x="142766" y="280825"/>
                </a:cubicBezTo>
                <a:lnTo>
                  <a:pt x="227667" y="352620"/>
                </a:lnTo>
                <a:lnTo>
                  <a:pt x="368346" y="144917"/>
                </a:lnTo>
                <a:cubicBezTo>
                  <a:pt x="369864" y="142736"/>
                  <a:pt x="372805" y="142167"/>
                  <a:pt x="374892" y="143684"/>
                </a:cubicBezTo>
                <a:close/>
                <a:moveTo>
                  <a:pt x="512251" y="97402"/>
                </a:moveTo>
                <a:lnTo>
                  <a:pt x="512251" y="150228"/>
                </a:lnTo>
                <a:cubicBezTo>
                  <a:pt x="512251" y="311933"/>
                  <a:pt x="409990" y="457229"/>
                  <a:pt x="257738" y="511763"/>
                </a:cubicBezTo>
                <a:lnTo>
                  <a:pt x="256125" y="512332"/>
                </a:lnTo>
                <a:lnTo>
                  <a:pt x="254513" y="511763"/>
                </a:lnTo>
                <a:cubicBezTo>
                  <a:pt x="102260" y="457229"/>
                  <a:pt x="0" y="311933"/>
                  <a:pt x="0" y="150228"/>
                </a:cubicBezTo>
                <a:lnTo>
                  <a:pt x="0" y="97402"/>
                </a:lnTo>
                <a:cubicBezTo>
                  <a:pt x="0" y="84883"/>
                  <a:pt x="9771" y="74450"/>
                  <a:pt x="22197" y="73786"/>
                </a:cubicBezTo>
                <a:cubicBezTo>
                  <a:pt x="132995" y="67053"/>
                  <a:pt x="251382" y="44196"/>
                  <a:pt x="251382" y="0"/>
                </a:cubicBezTo>
                <a:lnTo>
                  <a:pt x="260868" y="0"/>
                </a:lnTo>
                <a:cubicBezTo>
                  <a:pt x="260868" y="44196"/>
                  <a:pt x="379255" y="67148"/>
                  <a:pt x="490053" y="73786"/>
                </a:cubicBezTo>
                <a:cubicBezTo>
                  <a:pt x="502480" y="74545"/>
                  <a:pt x="512251" y="84883"/>
                  <a:pt x="512251" y="97402"/>
                </a:cubicBezTo>
                <a:close/>
                <a:moveTo>
                  <a:pt x="502765" y="97402"/>
                </a:moveTo>
                <a:cubicBezTo>
                  <a:pt x="502765" y="89909"/>
                  <a:pt x="496883" y="83650"/>
                  <a:pt x="489484" y="83176"/>
                </a:cubicBezTo>
                <a:cubicBezTo>
                  <a:pt x="425073" y="79287"/>
                  <a:pt x="283825" y="65346"/>
                  <a:pt x="256125" y="17261"/>
                </a:cubicBezTo>
                <a:cubicBezTo>
                  <a:pt x="228521" y="65346"/>
                  <a:pt x="87177" y="79287"/>
                  <a:pt x="22767" y="83176"/>
                </a:cubicBezTo>
                <a:cubicBezTo>
                  <a:pt x="15273" y="83650"/>
                  <a:pt x="9486" y="89815"/>
                  <a:pt x="9486" y="97402"/>
                </a:cubicBezTo>
                <a:lnTo>
                  <a:pt x="9486" y="150228"/>
                </a:lnTo>
                <a:cubicBezTo>
                  <a:pt x="9486" y="307380"/>
                  <a:pt x="108521" y="448599"/>
                  <a:pt x="256125" y="502279"/>
                </a:cubicBezTo>
                <a:cubicBezTo>
                  <a:pt x="403729" y="448599"/>
                  <a:pt x="502765" y="307380"/>
                  <a:pt x="502765" y="150228"/>
                </a:cubicBezTo>
                <a:lnTo>
                  <a:pt x="502765" y="97402"/>
                </a:lnTo>
                <a:close/>
              </a:path>
            </a:pathLst>
          </a:custGeom>
          <a:solidFill>
            <a:schemeClr val="tx1"/>
          </a:solidFill>
          <a:ln w="9486" cap="flat">
            <a:noFill/>
            <a:prstDash val="solid"/>
            <a:miter/>
          </a:ln>
        </p:spPr>
        <p:txBody>
          <a:bodyPr rtlCol="0" anchor="ctr"/>
          <a:lstStyle/>
          <a:p>
            <a:pPr defTabSz="914363">
              <a:defRPr/>
            </a:pPr>
            <a:endParaRPr lang="en-US">
              <a:solidFill>
                <a:srgbClr val="044123"/>
              </a:solidFill>
              <a:latin typeface="Arial" panose="020B0604020202020204"/>
            </a:endParaRPr>
          </a:p>
        </p:txBody>
      </p:sp>
      <p:sp>
        <p:nvSpPr>
          <p:cNvPr id="33" name="Oval 32">
            <a:extLst>
              <a:ext uri="{FF2B5EF4-FFF2-40B4-BE49-F238E27FC236}">
                <a16:creationId xmlns:a16="http://schemas.microsoft.com/office/drawing/2014/main" id="{32B7ACB6-2D16-46FF-328C-70F4F61E0A2A}"/>
              </a:ext>
            </a:extLst>
          </p:cNvPr>
          <p:cNvSpPr/>
          <p:nvPr/>
        </p:nvSpPr>
        <p:spPr bwMode="auto">
          <a:xfrm>
            <a:off x="7150956" y="1979862"/>
            <a:ext cx="1201776" cy="1201776"/>
          </a:xfrm>
          <a:prstGeom prst="ellipse">
            <a:avLst/>
          </a:prstGeom>
          <a:solidFill>
            <a:schemeClr val="bg2"/>
          </a:solidFill>
          <a:ln w="9525">
            <a:noFill/>
            <a:round/>
            <a:headEnd/>
            <a:tailEnd/>
          </a:ln>
          <a:effectLst/>
        </p:spPr>
        <p:txBody>
          <a:bodyPr wrap="square" rtlCol="0" anchor="ctr"/>
          <a:lstStyle/>
          <a:p>
            <a:pPr algn="ctr" defTabSz="1219151" eaLnBrk="0" fontAlgn="base" hangingPunct="0">
              <a:spcBef>
                <a:spcPct val="0"/>
              </a:spcBef>
              <a:spcAft>
                <a:spcPct val="0"/>
              </a:spcAft>
              <a:defRPr/>
            </a:pPr>
            <a:endParaRPr lang="en-US" sz="2417" b="1">
              <a:solidFill>
                <a:srgbClr val="FFFFFF"/>
              </a:solidFill>
              <a:latin typeface="Arial"/>
            </a:endParaRPr>
          </a:p>
        </p:txBody>
      </p:sp>
      <p:sp>
        <p:nvSpPr>
          <p:cNvPr id="64" name="TextBox 63">
            <a:extLst>
              <a:ext uri="{FF2B5EF4-FFF2-40B4-BE49-F238E27FC236}">
                <a16:creationId xmlns:a16="http://schemas.microsoft.com/office/drawing/2014/main" id="{FD7D5CD9-2458-E55A-E44D-A023DE409AEB}"/>
              </a:ext>
            </a:extLst>
          </p:cNvPr>
          <p:cNvSpPr txBox="1"/>
          <p:nvPr/>
        </p:nvSpPr>
        <p:spPr>
          <a:xfrm>
            <a:off x="7488382" y="2691138"/>
            <a:ext cx="526923" cy="200482"/>
          </a:xfrm>
          <a:prstGeom prst="rect">
            <a:avLst/>
          </a:prstGeom>
          <a:noFill/>
        </p:spPr>
        <p:txBody>
          <a:bodyPr wrap="square" lIns="0" tIns="0" rIns="0" bIns="0" rtlCol="0" anchor="t">
            <a:noAutofit/>
          </a:bodyPr>
          <a:lstStyle>
            <a:defPPr>
              <a:defRPr lang="en-US"/>
            </a:defPPr>
            <a:lvl1pPr algn="ctr">
              <a:defRPr sz="2000">
                <a:solidFill>
                  <a:schemeClr val="bg1"/>
                </a:solidFill>
                <a:latin typeface="Consolas" panose="020B0609020204030204" pitchFamily="49" charset="0"/>
                <a:cs typeface="Consolas" panose="020B0609020204030204" pitchFamily="49" charset="0"/>
              </a:defRPr>
            </a:lvl1pPr>
          </a:lstStyle>
          <a:p>
            <a:pPr defTabSz="609526">
              <a:defRPr/>
            </a:pPr>
            <a:r>
              <a:rPr lang="en-US" sz="1100" b="1">
                <a:solidFill>
                  <a:srgbClr val="003324"/>
                </a:solidFill>
                <a:latin typeface="Arial Narrow" panose="020B0604020202020204" pitchFamily="34" charset="0"/>
                <a:cs typeface="Arial Narrow" panose="020B0604020202020204" pitchFamily="34" charset="0"/>
              </a:rPr>
              <a:t>COST</a:t>
            </a:r>
          </a:p>
        </p:txBody>
      </p:sp>
      <p:sp>
        <p:nvSpPr>
          <p:cNvPr id="94" name="Freeform 93">
            <a:extLst>
              <a:ext uri="{FF2B5EF4-FFF2-40B4-BE49-F238E27FC236}">
                <a16:creationId xmlns:a16="http://schemas.microsoft.com/office/drawing/2014/main" id="{B34BB206-86DD-2B4A-31E3-BE0120B70B5A}"/>
              </a:ext>
            </a:extLst>
          </p:cNvPr>
          <p:cNvSpPr/>
          <p:nvPr/>
        </p:nvSpPr>
        <p:spPr>
          <a:xfrm>
            <a:off x="7517382" y="2329036"/>
            <a:ext cx="468923" cy="260506"/>
          </a:xfrm>
          <a:custGeom>
            <a:avLst/>
            <a:gdLst>
              <a:gd name="connsiteX0" fmla="*/ 507508 w 512155"/>
              <a:gd name="connsiteY0" fmla="*/ 113809 h 284523"/>
              <a:gd name="connsiteX1" fmla="*/ 502765 w 512155"/>
              <a:gd name="connsiteY1" fmla="*/ 118552 h 284523"/>
              <a:gd name="connsiteX2" fmla="*/ 502765 w 512155"/>
              <a:gd name="connsiteY2" fmla="*/ 274850 h 284523"/>
              <a:gd name="connsiteX3" fmla="*/ 329832 w 512155"/>
              <a:gd name="connsiteY3" fmla="*/ 274850 h 284523"/>
              <a:gd name="connsiteX4" fmla="*/ 318259 w 512155"/>
              <a:gd name="connsiteY4" fmla="*/ 256071 h 284523"/>
              <a:gd name="connsiteX5" fmla="*/ 483792 w 512155"/>
              <a:gd name="connsiteY5" fmla="*/ 256071 h 284523"/>
              <a:gd name="connsiteX6" fmla="*/ 483792 w 512155"/>
              <a:gd name="connsiteY6" fmla="*/ 90099 h 284523"/>
              <a:gd name="connsiteX7" fmla="*/ 479049 w 512155"/>
              <a:gd name="connsiteY7" fmla="*/ 85357 h 284523"/>
              <a:gd name="connsiteX8" fmla="*/ 474306 w 512155"/>
              <a:gd name="connsiteY8" fmla="*/ 90099 h 284523"/>
              <a:gd name="connsiteX9" fmla="*/ 474306 w 512155"/>
              <a:gd name="connsiteY9" fmla="*/ 246587 h 284523"/>
              <a:gd name="connsiteX10" fmla="*/ 313042 w 512155"/>
              <a:gd name="connsiteY10" fmla="*/ 246587 h 284523"/>
              <a:gd name="connsiteX11" fmla="*/ 312473 w 512155"/>
              <a:gd name="connsiteY11" fmla="*/ 246682 h 284523"/>
              <a:gd name="connsiteX12" fmla="*/ 300710 w 512155"/>
              <a:gd name="connsiteY12" fmla="*/ 227619 h 284523"/>
              <a:gd name="connsiteX13" fmla="*/ 455334 w 512155"/>
              <a:gd name="connsiteY13" fmla="*/ 227619 h 284523"/>
              <a:gd name="connsiteX14" fmla="*/ 455334 w 512155"/>
              <a:gd name="connsiteY14" fmla="*/ 85357 h 284523"/>
              <a:gd name="connsiteX15" fmla="*/ 369959 w 512155"/>
              <a:gd name="connsiteY15" fmla="*/ 0 h 284523"/>
              <a:gd name="connsiteX16" fmla="*/ 0 w 512155"/>
              <a:gd name="connsiteY16" fmla="*/ 0 h 284523"/>
              <a:gd name="connsiteX17" fmla="*/ 0 w 512155"/>
              <a:gd name="connsiteY17" fmla="*/ 227619 h 284523"/>
              <a:gd name="connsiteX18" fmla="*/ 157280 w 512155"/>
              <a:gd name="connsiteY18" fmla="*/ 227619 h 284523"/>
              <a:gd name="connsiteX19" fmla="*/ 170371 w 512155"/>
              <a:gd name="connsiteY19" fmla="*/ 246587 h 284523"/>
              <a:gd name="connsiteX20" fmla="*/ 23620 w 512155"/>
              <a:gd name="connsiteY20" fmla="*/ 246587 h 284523"/>
              <a:gd name="connsiteX21" fmla="*/ 18877 w 512155"/>
              <a:gd name="connsiteY21" fmla="*/ 251329 h 284523"/>
              <a:gd name="connsiteX22" fmla="*/ 23620 w 512155"/>
              <a:gd name="connsiteY22" fmla="*/ 256071 h 284523"/>
              <a:gd name="connsiteX23" fmla="*/ 175398 w 512155"/>
              <a:gd name="connsiteY23" fmla="*/ 256071 h 284523"/>
              <a:gd name="connsiteX24" fmla="*/ 176726 w 512155"/>
              <a:gd name="connsiteY24" fmla="*/ 255787 h 284523"/>
              <a:gd name="connsiteX25" fmla="*/ 190007 w 512155"/>
              <a:gd name="connsiteY25" fmla="*/ 274945 h 284523"/>
              <a:gd name="connsiteX26" fmla="*/ 42593 w 512155"/>
              <a:gd name="connsiteY26" fmla="*/ 274945 h 284523"/>
              <a:gd name="connsiteX27" fmla="*/ 37850 w 512155"/>
              <a:gd name="connsiteY27" fmla="*/ 279782 h 284523"/>
              <a:gd name="connsiteX28" fmla="*/ 42593 w 512155"/>
              <a:gd name="connsiteY28" fmla="*/ 284524 h 284523"/>
              <a:gd name="connsiteX29" fmla="*/ 512156 w 512155"/>
              <a:gd name="connsiteY29" fmla="*/ 284334 h 284523"/>
              <a:gd name="connsiteX30" fmla="*/ 512156 w 512155"/>
              <a:gd name="connsiteY30" fmla="*/ 118552 h 284523"/>
              <a:gd name="connsiteX31" fmla="*/ 507413 w 512155"/>
              <a:gd name="connsiteY31" fmla="*/ 113809 h 284523"/>
              <a:gd name="connsiteX32" fmla="*/ 369959 w 512155"/>
              <a:gd name="connsiteY32" fmla="*/ 9484 h 284523"/>
              <a:gd name="connsiteX33" fmla="*/ 445848 w 512155"/>
              <a:gd name="connsiteY33" fmla="*/ 85357 h 284523"/>
              <a:gd name="connsiteX34" fmla="*/ 445848 w 512155"/>
              <a:gd name="connsiteY34" fmla="*/ 218135 h 284523"/>
              <a:gd name="connsiteX35" fmla="*/ 294924 w 512155"/>
              <a:gd name="connsiteY35" fmla="*/ 218135 h 284523"/>
              <a:gd name="connsiteX36" fmla="*/ 294070 w 512155"/>
              <a:gd name="connsiteY36" fmla="*/ 216807 h 284523"/>
              <a:gd name="connsiteX37" fmla="*/ 294070 w 512155"/>
              <a:gd name="connsiteY37" fmla="*/ 9484 h 284523"/>
              <a:gd name="connsiteX38" fmla="*/ 369959 w 512155"/>
              <a:gd name="connsiteY38" fmla="*/ 9484 h 284523"/>
              <a:gd name="connsiteX39" fmla="*/ 284584 w 512155"/>
              <a:gd name="connsiteY39" fmla="*/ 9484 h 284523"/>
              <a:gd name="connsiteX40" fmla="*/ 284584 w 512155"/>
              <a:gd name="connsiteY40" fmla="*/ 218135 h 284523"/>
              <a:gd name="connsiteX41" fmla="*/ 162308 w 512155"/>
              <a:gd name="connsiteY41" fmla="*/ 218135 h 284523"/>
              <a:gd name="connsiteX42" fmla="*/ 161264 w 512155"/>
              <a:gd name="connsiteY42" fmla="*/ 216617 h 284523"/>
              <a:gd name="connsiteX43" fmla="*/ 161264 w 512155"/>
              <a:gd name="connsiteY43" fmla="*/ 9484 h 284523"/>
              <a:gd name="connsiteX44" fmla="*/ 284584 w 512155"/>
              <a:gd name="connsiteY44" fmla="*/ 9484 h 284523"/>
              <a:gd name="connsiteX45" fmla="*/ 9486 w 512155"/>
              <a:gd name="connsiteY45" fmla="*/ 9484 h 284523"/>
              <a:gd name="connsiteX46" fmla="*/ 151778 w 512155"/>
              <a:gd name="connsiteY46" fmla="*/ 9484 h 284523"/>
              <a:gd name="connsiteX47" fmla="*/ 151778 w 512155"/>
              <a:gd name="connsiteY47" fmla="*/ 218135 h 284523"/>
              <a:gd name="connsiteX48" fmla="*/ 9486 w 512155"/>
              <a:gd name="connsiteY48" fmla="*/ 218135 h 284523"/>
              <a:gd name="connsiteX49" fmla="*/ 9486 w 512155"/>
              <a:gd name="connsiteY49" fmla="*/ 9484 h 284523"/>
              <a:gd name="connsiteX50" fmla="*/ 168853 w 512155"/>
              <a:gd name="connsiteY50" fmla="*/ 227619 h 284523"/>
              <a:gd name="connsiteX51" fmla="*/ 289611 w 512155"/>
              <a:gd name="connsiteY51" fmla="*/ 227619 h 284523"/>
              <a:gd name="connsiteX52" fmla="*/ 318734 w 512155"/>
              <a:gd name="connsiteY52" fmla="*/ 274945 h 284523"/>
              <a:gd name="connsiteX53" fmla="*/ 201675 w 512155"/>
              <a:gd name="connsiteY53" fmla="*/ 274945 h 284523"/>
              <a:gd name="connsiteX54" fmla="*/ 168853 w 512155"/>
              <a:gd name="connsiteY54" fmla="*/ 227619 h 284523"/>
              <a:gd name="connsiteX55" fmla="*/ 199209 w 512155"/>
              <a:gd name="connsiteY55" fmla="*/ 140460 h 284523"/>
              <a:gd name="connsiteX56" fmla="*/ 189722 w 512155"/>
              <a:gd name="connsiteY56" fmla="*/ 140460 h 284523"/>
              <a:gd name="connsiteX57" fmla="*/ 218181 w 512155"/>
              <a:gd name="connsiteY57" fmla="*/ 174887 h 284523"/>
              <a:gd name="connsiteX58" fmla="*/ 218181 w 512155"/>
              <a:gd name="connsiteY58" fmla="*/ 189588 h 284523"/>
              <a:gd name="connsiteX59" fmla="*/ 227667 w 512155"/>
              <a:gd name="connsiteY59" fmla="*/ 189588 h 284523"/>
              <a:gd name="connsiteX60" fmla="*/ 227667 w 512155"/>
              <a:gd name="connsiteY60" fmla="*/ 174887 h 284523"/>
              <a:gd name="connsiteX61" fmla="*/ 256125 w 512155"/>
              <a:gd name="connsiteY61" fmla="*/ 142167 h 284523"/>
              <a:gd name="connsiteX62" fmla="*/ 227667 w 512155"/>
              <a:gd name="connsiteY62" fmla="*/ 107645 h 284523"/>
              <a:gd name="connsiteX63" fmla="*/ 227667 w 512155"/>
              <a:gd name="connsiteY63" fmla="*/ 59560 h 284523"/>
              <a:gd name="connsiteX64" fmla="*/ 246639 w 512155"/>
              <a:gd name="connsiteY64" fmla="*/ 80520 h 284523"/>
              <a:gd name="connsiteX65" fmla="*/ 256125 w 512155"/>
              <a:gd name="connsiteY65" fmla="*/ 80520 h 284523"/>
              <a:gd name="connsiteX66" fmla="*/ 227667 w 512155"/>
              <a:gd name="connsiteY66" fmla="*/ 50076 h 284523"/>
              <a:gd name="connsiteX67" fmla="*/ 227667 w 512155"/>
              <a:gd name="connsiteY67" fmla="*/ 35471 h 284523"/>
              <a:gd name="connsiteX68" fmla="*/ 218181 w 512155"/>
              <a:gd name="connsiteY68" fmla="*/ 35471 h 284523"/>
              <a:gd name="connsiteX69" fmla="*/ 218181 w 512155"/>
              <a:gd name="connsiteY69" fmla="*/ 50171 h 284523"/>
              <a:gd name="connsiteX70" fmla="*/ 189722 w 512155"/>
              <a:gd name="connsiteY70" fmla="*/ 82891 h 284523"/>
              <a:gd name="connsiteX71" fmla="*/ 218181 w 512155"/>
              <a:gd name="connsiteY71" fmla="*/ 115137 h 284523"/>
              <a:gd name="connsiteX72" fmla="*/ 218181 w 512155"/>
              <a:gd name="connsiteY72" fmla="*/ 165403 h 284523"/>
              <a:gd name="connsiteX73" fmla="*/ 199209 w 512155"/>
              <a:gd name="connsiteY73" fmla="*/ 140460 h 284523"/>
              <a:gd name="connsiteX74" fmla="*/ 246639 w 512155"/>
              <a:gd name="connsiteY74" fmla="*/ 142262 h 284523"/>
              <a:gd name="connsiteX75" fmla="*/ 227667 w 512155"/>
              <a:gd name="connsiteY75" fmla="*/ 165498 h 284523"/>
              <a:gd name="connsiteX76" fmla="*/ 227667 w 512155"/>
              <a:gd name="connsiteY76" fmla="*/ 117413 h 284523"/>
              <a:gd name="connsiteX77" fmla="*/ 246639 w 512155"/>
              <a:gd name="connsiteY77" fmla="*/ 142167 h 284523"/>
              <a:gd name="connsiteX78" fmla="*/ 199209 w 512155"/>
              <a:gd name="connsiteY78" fmla="*/ 82986 h 284523"/>
              <a:gd name="connsiteX79" fmla="*/ 218181 w 512155"/>
              <a:gd name="connsiteY79" fmla="*/ 59750 h 284523"/>
              <a:gd name="connsiteX80" fmla="*/ 218181 w 512155"/>
              <a:gd name="connsiteY80" fmla="*/ 105558 h 284523"/>
              <a:gd name="connsiteX81" fmla="*/ 199209 w 512155"/>
              <a:gd name="connsiteY81" fmla="*/ 82986 h 28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12155" h="284523">
                <a:moveTo>
                  <a:pt x="507508" y="113809"/>
                </a:moveTo>
                <a:cubicBezTo>
                  <a:pt x="504851" y="113809"/>
                  <a:pt x="502765" y="115896"/>
                  <a:pt x="502765" y="118552"/>
                </a:cubicBezTo>
                <a:lnTo>
                  <a:pt x="502765" y="274850"/>
                </a:lnTo>
                <a:lnTo>
                  <a:pt x="329832" y="274850"/>
                </a:lnTo>
                <a:cubicBezTo>
                  <a:pt x="329832" y="274850"/>
                  <a:pt x="318259" y="256071"/>
                  <a:pt x="318259" y="256071"/>
                </a:cubicBezTo>
                <a:lnTo>
                  <a:pt x="483792" y="256071"/>
                </a:lnTo>
                <a:lnTo>
                  <a:pt x="483792" y="90099"/>
                </a:lnTo>
                <a:cubicBezTo>
                  <a:pt x="483792" y="87444"/>
                  <a:pt x="481705" y="85357"/>
                  <a:pt x="479049" y="85357"/>
                </a:cubicBezTo>
                <a:cubicBezTo>
                  <a:pt x="476393" y="85357"/>
                  <a:pt x="474306" y="87444"/>
                  <a:pt x="474306" y="90099"/>
                </a:cubicBezTo>
                <a:lnTo>
                  <a:pt x="474306" y="246587"/>
                </a:lnTo>
                <a:lnTo>
                  <a:pt x="313042" y="246587"/>
                </a:lnTo>
                <a:cubicBezTo>
                  <a:pt x="313042" y="246587"/>
                  <a:pt x="312663" y="246587"/>
                  <a:pt x="312473" y="246682"/>
                </a:cubicBezTo>
                <a:lnTo>
                  <a:pt x="300710" y="227619"/>
                </a:lnTo>
                <a:lnTo>
                  <a:pt x="455334" y="227619"/>
                </a:lnTo>
                <a:lnTo>
                  <a:pt x="455334" y="85357"/>
                </a:lnTo>
                <a:cubicBezTo>
                  <a:pt x="455334" y="38316"/>
                  <a:pt x="417010" y="0"/>
                  <a:pt x="369959" y="0"/>
                </a:cubicBezTo>
                <a:lnTo>
                  <a:pt x="0" y="0"/>
                </a:lnTo>
                <a:lnTo>
                  <a:pt x="0" y="227619"/>
                </a:lnTo>
                <a:lnTo>
                  <a:pt x="157280" y="227619"/>
                </a:lnTo>
                <a:lnTo>
                  <a:pt x="170371" y="246587"/>
                </a:lnTo>
                <a:lnTo>
                  <a:pt x="23620" y="246587"/>
                </a:lnTo>
                <a:cubicBezTo>
                  <a:pt x="20964" y="246587"/>
                  <a:pt x="18877" y="248674"/>
                  <a:pt x="18877" y="251329"/>
                </a:cubicBezTo>
                <a:cubicBezTo>
                  <a:pt x="18877" y="253985"/>
                  <a:pt x="20964" y="256071"/>
                  <a:pt x="23620" y="256071"/>
                </a:cubicBezTo>
                <a:lnTo>
                  <a:pt x="175398" y="256071"/>
                </a:lnTo>
                <a:cubicBezTo>
                  <a:pt x="175873" y="256071"/>
                  <a:pt x="176347" y="255976"/>
                  <a:pt x="176726" y="255787"/>
                </a:cubicBezTo>
                <a:lnTo>
                  <a:pt x="190007" y="274945"/>
                </a:lnTo>
                <a:lnTo>
                  <a:pt x="42593" y="274945"/>
                </a:lnTo>
                <a:cubicBezTo>
                  <a:pt x="39937" y="274945"/>
                  <a:pt x="37850" y="277126"/>
                  <a:pt x="37850" y="279782"/>
                </a:cubicBezTo>
                <a:cubicBezTo>
                  <a:pt x="37850" y="282437"/>
                  <a:pt x="39937" y="284524"/>
                  <a:pt x="42593" y="284524"/>
                </a:cubicBezTo>
                <a:lnTo>
                  <a:pt x="512156" y="284334"/>
                </a:lnTo>
                <a:lnTo>
                  <a:pt x="512156" y="118552"/>
                </a:lnTo>
                <a:cubicBezTo>
                  <a:pt x="512156" y="115896"/>
                  <a:pt x="510069" y="113809"/>
                  <a:pt x="507413" y="113809"/>
                </a:cubicBezTo>
                <a:close/>
                <a:moveTo>
                  <a:pt x="369959" y="9484"/>
                </a:moveTo>
                <a:cubicBezTo>
                  <a:pt x="411793" y="9484"/>
                  <a:pt x="445848" y="43532"/>
                  <a:pt x="445848" y="85357"/>
                </a:cubicBezTo>
                <a:lnTo>
                  <a:pt x="445848" y="218135"/>
                </a:lnTo>
                <a:lnTo>
                  <a:pt x="294924" y="218135"/>
                </a:lnTo>
                <a:lnTo>
                  <a:pt x="294070" y="216807"/>
                </a:lnTo>
                <a:lnTo>
                  <a:pt x="294070" y="9484"/>
                </a:lnTo>
                <a:lnTo>
                  <a:pt x="369959" y="9484"/>
                </a:lnTo>
                <a:close/>
                <a:moveTo>
                  <a:pt x="284584" y="9484"/>
                </a:moveTo>
                <a:lnTo>
                  <a:pt x="284584" y="218135"/>
                </a:lnTo>
                <a:lnTo>
                  <a:pt x="162308" y="218135"/>
                </a:lnTo>
                <a:lnTo>
                  <a:pt x="161264" y="216617"/>
                </a:lnTo>
                <a:lnTo>
                  <a:pt x="161264" y="9484"/>
                </a:lnTo>
                <a:lnTo>
                  <a:pt x="284584" y="9484"/>
                </a:lnTo>
                <a:close/>
                <a:moveTo>
                  <a:pt x="9486" y="9484"/>
                </a:moveTo>
                <a:lnTo>
                  <a:pt x="151778" y="9484"/>
                </a:lnTo>
                <a:lnTo>
                  <a:pt x="151778" y="218135"/>
                </a:lnTo>
                <a:lnTo>
                  <a:pt x="9486" y="218135"/>
                </a:lnTo>
                <a:lnTo>
                  <a:pt x="9486" y="9484"/>
                </a:lnTo>
                <a:close/>
                <a:moveTo>
                  <a:pt x="168853" y="227619"/>
                </a:moveTo>
                <a:lnTo>
                  <a:pt x="289611" y="227619"/>
                </a:lnTo>
                <a:lnTo>
                  <a:pt x="318734" y="274945"/>
                </a:lnTo>
                <a:lnTo>
                  <a:pt x="201675" y="274945"/>
                </a:lnTo>
                <a:cubicBezTo>
                  <a:pt x="201675" y="274945"/>
                  <a:pt x="168853" y="227619"/>
                  <a:pt x="168853" y="227619"/>
                </a:cubicBezTo>
                <a:close/>
                <a:moveTo>
                  <a:pt x="199209" y="140460"/>
                </a:moveTo>
                <a:lnTo>
                  <a:pt x="189722" y="140460"/>
                </a:lnTo>
                <a:cubicBezTo>
                  <a:pt x="189722" y="158005"/>
                  <a:pt x="202149" y="172516"/>
                  <a:pt x="218181" y="174887"/>
                </a:cubicBezTo>
                <a:lnTo>
                  <a:pt x="218181" y="189588"/>
                </a:lnTo>
                <a:lnTo>
                  <a:pt x="227667" y="189588"/>
                </a:lnTo>
                <a:lnTo>
                  <a:pt x="227667" y="174887"/>
                </a:lnTo>
                <a:cubicBezTo>
                  <a:pt x="244173" y="172706"/>
                  <a:pt x="256125" y="159428"/>
                  <a:pt x="256125" y="142167"/>
                </a:cubicBezTo>
                <a:cubicBezTo>
                  <a:pt x="256125" y="124906"/>
                  <a:pt x="245785" y="112387"/>
                  <a:pt x="227667" y="107645"/>
                </a:cubicBezTo>
                <a:lnTo>
                  <a:pt x="227667" y="59560"/>
                </a:lnTo>
                <a:cubicBezTo>
                  <a:pt x="238861" y="61362"/>
                  <a:pt x="246639" y="69613"/>
                  <a:pt x="246639" y="80520"/>
                </a:cubicBezTo>
                <a:lnTo>
                  <a:pt x="256125" y="80520"/>
                </a:lnTo>
                <a:cubicBezTo>
                  <a:pt x="256125" y="64492"/>
                  <a:pt x="244173" y="52163"/>
                  <a:pt x="227667" y="50076"/>
                </a:cubicBezTo>
                <a:lnTo>
                  <a:pt x="227667" y="35471"/>
                </a:lnTo>
                <a:lnTo>
                  <a:pt x="218181" y="35471"/>
                </a:lnTo>
                <a:lnTo>
                  <a:pt x="218181" y="50171"/>
                </a:lnTo>
                <a:cubicBezTo>
                  <a:pt x="201675" y="52352"/>
                  <a:pt x="189722" y="65630"/>
                  <a:pt x="189722" y="82891"/>
                </a:cubicBezTo>
                <a:cubicBezTo>
                  <a:pt x="189722" y="100152"/>
                  <a:pt x="200157" y="110964"/>
                  <a:pt x="218181" y="115137"/>
                </a:cubicBezTo>
                <a:lnTo>
                  <a:pt x="218181" y="165403"/>
                </a:lnTo>
                <a:cubicBezTo>
                  <a:pt x="207272" y="163127"/>
                  <a:pt x="199209" y="152979"/>
                  <a:pt x="199209" y="140460"/>
                </a:cubicBezTo>
                <a:close/>
                <a:moveTo>
                  <a:pt x="246639" y="142262"/>
                </a:moveTo>
                <a:cubicBezTo>
                  <a:pt x="246639" y="154402"/>
                  <a:pt x="238861" y="163506"/>
                  <a:pt x="227667" y="165498"/>
                </a:cubicBezTo>
                <a:lnTo>
                  <a:pt x="227667" y="117413"/>
                </a:lnTo>
                <a:cubicBezTo>
                  <a:pt x="240094" y="121397"/>
                  <a:pt x="246639" y="129838"/>
                  <a:pt x="246639" y="142167"/>
                </a:cubicBezTo>
                <a:close/>
                <a:moveTo>
                  <a:pt x="199209" y="82986"/>
                </a:moveTo>
                <a:cubicBezTo>
                  <a:pt x="199209" y="70846"/>
                  <a:pt x="206987" y="61742"/>
                  <a:pt x="218181" y="59750"/>
                </a:cubicBezTo>
                <a:lnTo>
                  <a:pt x="218181" y="105558"/>
                </a:lnTo>
                <a:cubicBezTo>
                  <a:pt x="208600" y="102903"/>
                  <a:pt x="199209" y="96833"/>
                  <a:pt x="199209" y="82986"/>
                </a:cubicBezTo>
                <a:close/>
              </a:path>
            </a:pathLst>
          </a:custGeom>
          <a:solidFill>
            <a:schemeClr val="tx1"/>
          </a:solidFill>
          <a:ln w="9486" cap="flat">
            <a:noFill/>
            <a:prstDash val="solid"/>
            <a:miter/>
          </a:ln>
        </p:spPr>
        <p:txBody>
          <a:bodyPr rtlCol="0" anchor="ctr"/>
          <a:lstStyle/>
          <a:p>
            <a:pPr defTabSz="914363">
              <a:defRPr/>
            </a:pPr>
            <a:endParaRPr lang="en-US">
              <a:solidFill>
                <a:srgbClr val="044123"/>
              </a:solidFill>
              <a:latin typeface="Arial" panose="020B0604020202020204"/>
            </a:endParaRPr>
          </a:p>
        </p:txBody>
      </p:sp>
      <p:sp>
        <p:nvSpPr>
          <p:cNvPr id="43" name="Oval 42">
            <a:extLst>
              <a:ext uri="{FF2B5EF4-FFF2-40B4-BE49-F238E27FC236}">
                <a16:creationId xmlns:a16="http://schemas.microsoft.com/office/drawing/2014/main" id="{E2D6FA34-7DC0-16B6-D5D5-AF98B7AFC18A}"/>
              </a:ext>
            </a:extLst>
          </p:cNvPr>
          <p:cNvSpPr/>
          <p:nvPr/>
        </p:nvSpPr>
        <p:spPr bwMode="auto">
          <a:xfrm>
            <a:off x="4826479" y="2583161"/>
            <a:ext cx="1201776" cy="1201776"/>
          </a:xfrm>
          <a:prstGeom prst="ellipse">
            <a:avLst/>
          </a:prstGeom>
          <a:solidFill>
            <a:schemeClr val="bg2"/>
          </a:solidFill>
          <a:ln w="9525">
            <a:noFill/>
            <a:round/>
            <a:headEnd/>
            <a:tailEnd/>
          </a:ln>
          <a:effectLst/>
        </p:spPr>
        <p:txBody>
          <a:bodyPr wrap="square" rtlCol="0" anchor="ctr"/>
          <a:lstStyle/>
          <a:p>
            <a:pPr algn="ctr" defTabSz="1219151" eaLnBrk="0" fontAlgn="base" hangingPunct="0">
              <a:spcBef>
                <a:spcPct val="0"/>
              </a:spcBef>
              <a:spcAft>
                <a:spcPct val="0"/>
              </a:spcAft>
              <a:defRPr/>
            </a:pPr>
            <a:endParaRPr lang="en-US" sz="2417" b="1">
              <a:solidFill>
                <a:srgbClr val="FFFFFF"/>
              </a:solidFill>
              <a:latin typeface="Arial"/>
            </a:endParaRPr>
          </a:p>
        </p:txBody>
      </p:sp>
      <p:sp>
        <p:nvSpPr>
          <p:cNvPr id="36" name="TextBox 35">
            <a:extLst>
              <a:ext uri="{FF2B5EF4-FFF2-40B4-BE49-F238E27FC236}">
                <a16:creationId xmlns:a16="http://schemas.microsoft.com/office/drawing/2014/main" id="{366AD55A-01B6-FAFC-7F00-36C5203AAE31}"/>
              </a:ext>
            </a:extLst>
          </p:cNvPr>
          <p:cNvSpPr txBox="1"/>
          <p:nvPr/>
        </p:nvSpPr>
        <p:spPr>
          <a:xfrm>
            <a:off x="4945447" y="3292024"/>
            <a:ext cx="963838" cy="185723"/>
          </a:xfrm>
          <a:prstGeom prst="rect">
            <a:avLst/>
          </a:prstGeom>
          <a:noFill/>
        </p:spPr>
        <p:txBody>
          <a:bodyPr wrap="square" lIns="0" tIns="0" rIns="0" bIns="0" rtlCol="0" anchor="t">
            <a:noAutofit/>
          </a:bodyPr>
          <a:lstStyle>
            <a:defPPr>
              <a:defRPr lang="en-US"/>
            </a:defPPr>
            <a:lvl1pPr algn="ctr">
              <a:defRPr sz="2000">
                <a:solidFill>
                  <a:schemeClr val="bg1"/>
                </a:solidFill>
                <a:latin typeface="Consolas" panose="020B0609020204030204" pitchFamily="49" charset="0"/>
                <a:cs typeface="Consolas" panose="020B0609020204030204" pitchFamily="49" charset="0"/>
              </a:defRPr>
            </a:lvl1pPr>
          </a:lstStyle>
          <a:p>
            <a:pPr defTabSz="914340">
              <a:defRPr/>
            </a:pPr>
            <a:r>
              <a:rPr lang="en-US" sz="1100" b="1">
                <a:solidFill>
                  <a:srgbClr val="003324"/>
                </a:solidFill>
                <a:latin typeface="Arial Narrow" panose="020B0604020202020204" pitchFamily="34" charset="0"/>
                <a:cs typeface="Arial Narrow" panose="020B0604020202020204" pitchFamily="34" charset="0"/>
              </a:rPr>
              <a:t>YOUR TEAM</a:t>
            </a:r>
          </a:p>
        </p:txBody>
      </p:sp>
      <p:sp>
        <p:nvSpPr>
          <p:cNvPr id="40" name="Oval 39">
            <a:extLst>
              <a:ext uri="{FF2B5EF4-FFF2-40B4-BE49-F238E27FC236}">
                <a16:creationId xmlns:a16="http://schemas.microsoft.com/office/drawing/2014/main" id="{24B51641-D418-0F58-9467-929E94E4A43A}"/>
              </a:ext>
            </a:extLst>
          </p:cNvPr>
          <p:cNvSpPr/>
          <p:nvPr/>
        </p:nvSpPr>
        <p:spPr bwMode="auto">
          <a:xfrm>
            <a:off x="9222679" y="2914675"/>
            <a:ext cx="1201776" cy="1201776"/>
          </a:xfrm>
          <a:prstGeom prst="ellipse">
            <a:avLst/>
          </a:prstGeom>
          <a:solidFill>
            <a:schemeClr val="bg2"/>
          </a:solidFill>
          <a:ln w="9525">
            <a:noFill/>
            <a:round/>
            <a:headEnd/>
            <a:tailEnd/>
          </a:ln>
          <a:effectLst/>
        </p:spPr>
        <p:txBody>
          <a:bodyPr wrap="square" rtlCol="0" anchor="ctr"/>
          <a:lstStyle/>
          <a:p>
            <a:pPr algn="ctr" defTabSz="1219151" eaLnBrk="0" fontAlgn="base" hangingPunct="0">
              <a:spcBef>
                <a:spcPct val="0"/>
              </a:spcBef>
              <a:spcAft>
                <a:spcPct val="0"/>
              </a:spcAft>
              <a:defRPr/>
            </a:pPr>
            <a:endParaRPr lang="en-US" sz="2417" b="1">
              <a:solidFill>
                <a:srgbClr val="FFFFFF"/>
              </a:solidFill>
              <a:latin typeface="Arial"/>
            </a:endParaRPr>
          </a:p>
        </p:txBody>
      </p:sp>
      <p:sp>
        <p:nvSpPr>
          <p:cNvPr id="70" name="TextBox 69">
            <a:extLst>
              <a:ext uri="{FF2B5EF4-FFF2-40B4-BE49-F238E27FC236}">
                <a16:creationId xmlns:a16="http://schemas.microsoft.com/office/drawing/2014/main" id="{84B43D97-6D82-F116-DC30-4B21216D52EF}"/>
              </a:ext>
            </a:extLst>
          </p:cNvPr>
          <p:cNvSpPr txBox="1"/>
          <p:nvPr/>
        </p:nvSpPr>
        <p:spPr>
          <a:xfrm>
            <a:off x="9401205" y="3625950"/>
            <a:ext cx="844722" cy="143059"/>
          </a:xfrm>
          <a:prstGeom prst="rect">
            <a:avLst/>
          </a:prstGeom>
          <a:noFill/>
        </p:spPr>
        <p:txBody>
          <a:bodyPr wrap="square" lIns="0" tIns="0" rIns="0" bIns="0" rtlCol="0" anchor="t">
            <a:noAutofit/>
          </a:bodyPr>
          <a:lstStyle>
            <a:defPPr>
              <a:defRPr lang="en-US"/>
            </a:defPPr>
            <a:lvl1pPr algn="ctr">
              <a:defRPr sz="2000">
                <a:solidFill>
                  <a:schemeClr val="bg1"/>
                </a:solidFill>
                <a:latin typeface="Consolas" panose="020B0609020204030204" pitchFamily="49" charset="0"/>
                <a:cs typeface="Consolas" panose="020B0609020204030204" pitchFamily="49" charset="0"/>
              </a:defRPr>
            </a:lvl1pPr>
          </a:lstStyle>
          <a:p>
            <a:pPr defTabSz="609526">
              <a:defRPr/>
            </a:pPr>
            <a:r>
              <a:rPr lang="en-US" sz="1100" b="1">
                <a:solidFill>
                  <a:srgbClr val="003324"/>
                </a:solidFill>
                <a:latin typeface="Arial Narrow" panose="020B0604020202020204" pitchFamily="34" charset="0"/>
                <a:cs typeface="Arial Narrow" panose="020B0604020202020204" pitchFamily="34" charset="0"/>
              </a:rPr>
              <a:t>COMPLEXITY</a:t>
            </a:r>
          </a:p>
        </p:txBody>
      </p:sp>
      <p:sp>
        <p:nvSpPr>
          <p:cNvPr id="95" name="Freeform 94">
            <a:extLst>
              <a:ext uri="{FF2B5EF4-FFF2-40B4-BE49-F238E27FC236}">
                <a16:creationId xmlns:a16="http://schemas.microsoft.com/office/drawing/2014/main" id="{52D320ED-9EA7-4AF1-376E-DDE6F8E7D7D1}"/>
              </a:ext>
            </a:extLst>
          </p:cNvPr>
          <p:cNvSpPr/>
          <p:nvPr/>
        </p:nvSpPr>
        <p:spPr>
          <a:xfrm>
            <a:off x="9637732" y="3209475"/>
            <a:ext cx="371667" cy="324658"/>
          </a:xfrm>
          <a:custGeom>
            <a:avLst/>
            <a:gdLst>
              <a:gd name="connsiteX0" fmla="*/ 374702 w 512250"/>
              <a:gd name="connsiteY0" fmla="*/ 20581 h 447460"/>
              <a:gd name="connsiteX1" fmla="*/ 94861 w 512250"/>
              <a:gd name="connsiteY1" fmla="*/ 20581 h 447460"/>
              <a:gd name="connsiteX2" fmla="*/ 94861 w 512250"/>
              <a:gd name="connsiteY2" fmla="*/ 305104 h 447460"/>
              <a:gd name="connsiteX3" fmla="*/ 208695 w 512250"/>
              <a:gd name="connsiteY3" fmla="*/ 305104 h 447460"/>
              <a:gd name="connsiteX4" fmla="*/ 208695 w 512250"/>
              <a:gd name="connsiteY4" fmla="*/ 355085 h 447460"/>
              <a:gd name="connsiteX5" fmla="*/ 178529 w 512250"/>
              <a:gd name="connsiteY5" fmla="*/ 324262 h 447460"/>
              <a:gd name="connsiteX6" fmla="*/ 157659 w 512250"/>
              <a:gd name="connsiteY6" fmla="*/ 317434 h 447460"/>
              <a:gd name="connsiteX7" fmla="*/ 140679 w 512250"/>
              <a:gd name="connsiteY7" fmla="*/ 326254 h 447460"/>
              <a:gd name="connsiteX8" fmla="*/ 143525 w 512250"/>
              <a:gd name="connsiteY8" fmla="*/ 362388 h 447460"/>
              <a:gd name="connsiteX9" fmla="*/ 220837 w 512250"/>
              <a:gd name="connsiteY9" fmla="*/ 447461 h 447460"/>
              <a:gd name="connsiteX10" fmla="*/ 317785 w 512250"/>
              <a:gd name="connsiteY10" fmla="*/ 447461 h 447460"/>
              <a:gd name="connsiteX11" fmla="*/ 369959 w 512250"/>
              <a:gd name="connsiteY11" fmla="*/ 395298 h 447460"/>
              <a:gd name="connsiteX12" fmla="*/ 369959 w 512250"/>
              <a:gd name="connsiteY12" fmla="*/ 305199 h 447460"/>
              <a:gd name="connsiteX13" fmla="*/ 417389 w 512250"/>
              <a:gd name="connsiteY13" fmla="*/ 305199 h 447460"/>
              <a:gd name="connsiteX14" fmla="*/ 417389 w 512250"/>
              <a:gd name="connsiteY14" fmla="*/ 63354 h 447460"/>
              <a:gd name="connsiteX15" fmla="*/ 374702 w 512250"/>
              <a:gd name="connsiteY15" fmla="*/ 20675 h 447460"/>
              <a:gd name="connsiteX16" fmla="*/ 360473 w 512250"/>
              <a:gd name="connsiteY16" fmla="*/ 395203 h 447460"/>
              <a:gd name="connsiteX17" fmla="*/ 317785 w 512250"/>
              <a:gd name="connsiteY17" fmla="*/ 437882 h 447460"/>
              <a:gd name="connsiteX18" fmla="*/ 225011 w 512250"/>
              <a:gd name="connsiteY18" fmla="*/ 437882 h 447460"/>
              <a:gd name="connsiteX19" fmla="*/ 150355 w 512250"/>
              <a:gd name="connsiteY19" fmla="*/ 355655 h 447460"/>
              <a:gd name="connsiteX20" fmla="*/ 147984 w 512250"/>
              <a:gd name="connsiteY20" fmla="*/ 332229 h 447460"/>
              <a:gd name="connsiteX21" fmla="*/ 158513 w 512250"/>
              <a:gd name="connsiteY21" fmla="*/ 326823 h 447460"/>
              <a:gd name="connsiteX22" fmla="*/ 172078 w 512250"/>
              <a:gd name="connsiteY22" fmla="*/ 331091 h 447460"/>
              <a:gd name="connsiteX23" fmla="*/ 218181 w 512250"/>
              <a:gd name="connsiteY23" fmla="*/ 378322 h 447460"/>
              <a:gd name="connsiteX24" fmla="*/ 218181 w 512250"/>
              <a:gd name="connsiteY24" fmla="*/ 195942 h 447460"/>
              <a:gd name="connsiteX25" fmla="*/ 232410 w 512250"/>
              <a:gd name="connsiteY25" fmla="*/ 181716 h 447460"/>
              <a:gd name="connsiteX26" fmla="*/ 246639 w 512250"/>
              <a:gd name="connsiteY26" fmla="*/ 195942 h 447460"/>
              <a:gd name="connsiteX27" fmla="*/ 246639 w 512250"/>
              <a:gd name="connsiteY27" fmla="*/ 323978 h 447460"/>
              <a:gd name="connsiteX28" fmla="*/ 256125 w 512250"/>
              <a:gd name="connsiteY28" fmla="*/ 323978 h 447460"/>
              <a:gd name="connsiteX29" fmla="*/ 256125 w 512250"/>
              <a:gd name="connsiteY29" fmla="*/ 248105 h 447460"/>
              <a:gd name="connsiteX30" fmla="*/ 270355 w 512250"/>
              <a:gd name="connsiteY30" fmla="*/ 248105 h 447460"/>
              <a:gd name="connsiteX31" fmla="*/ 284584 w 512250"/>
              <a:gd name="connsiteY31" fmla="*/ 262331 h 447460"/>
              <a:gd name="connsiteX32" fmla="*/ 284584 w 512250"/>
              <a:gd name="connsiteY32" fmla="*/ 323978 h 447460"/>
              <a:gd name="connsiteX33" fmla="*/ 294070 w 512250"/>
              <a:gd name="connsiteY33" fmla="*/ 323978 h 447460"/>
              <a:gd name="connsiteX34" fmla="*/ 294070 w 512250"/>
              <a:gd name="connsiteY34" fmla="*/ 257589 h 447460"/>
              <a:gd name="connsiteX35" fmla="*/ 308299 w 512250"/>
              <a:gd name="connsiteY35" fmla="*/ 257589 h 447460"/>
              <a:gd name="connsiteX36" fmla="*/ 322528 w 512250"/>
              <a:gd name="connsiteY36" fmla="*/ 271815 h 447460"/>
              <a:gd name="connsiteX37" fmla="*/ 322528 w 512250"/>
              <a:gd name="connsiteY37" fmla="*/ 323978 h 447460"/>
              <a:gd name="connsiteX38" fmla="*/ 332014 w 512250"/>
              <a:gd name="connsiteY38" fmla="*/ 323978 h 447460"/>
              <a:gd name="connsiteX39" fmla="*/ 332014 w 512250"/>
              <a:gd name="connsiteY39" fmla="*/ 267073 h 447460"/>
              <a:gd name="connsiteX40" fmla="*/ 347951 w 512250"/>
              <a:gd name="connsiteY40" fmla="*/ 267073 h 447460"/>
              <a:gd name="connsiteX41" fmla="*/ 360473 w 512250"/>
              <a:gd name="connsiteY41" fmla="*/ 279592 h 447460"/>
              <a:gd name="connsiteX42" fmla="*/ 360473 w 512250"/>
              <a:gd name="connsiteY42" fmla="*/ 395108 h 447460"/>
              <a:gd name="connsiteX43" fmla="*/ 407903 w 512250"/>
              <a:gd name="connsiteY43" fmla="*/ 295620 h 447460"/>
              <a:gd name="connsiteX44" fmla="*/ 369959 w 512250"/>
              <a:gd name="connsiteY44" fmla="*/ 295620 h 447460"/>
              <a:gd name="connsiteX45" fmla="*/ 369959 w 512250"/>
              <a:gd name="connsiteY45" fmla="*/ 279687 h 447460"/>
              <a:gd name="connsiteX46" fmla="*/ 347951 w 512250"/>
              <a:gd name="connsiteY46" fmla="*/ 257684 h 447460"/>
              <a:gd name="connsiteX47" fmla="*/ 327176 w 512250"/>
              <a:gd name="connsiteY47" fmla="*/ 257684 h 447460"/>
              <a:gd name="connsiteX48" fmla="*/ 308299 w 512250"/>
              <a:gd name="connsiteY48" fmla="*/ 248199 h 447460"/>
              <a:gd name="connsiteX49" fmla="*/ 289232 w 512250"/>
              <a:gd name="connsiteY49" fmla="*/ 248199 h 447460"/>
              <a:gd name="connsiteX50" fmla="*/ 270355 w 512250"/>
              <a:gd name="connsiteY50" fmla="*/ 238715 h 447460"/>
              <a:gd name="connsiteX51" fmla="*/ 256125 w 512250"/>
              <a:gd name="connsiteY51" fmla="*/ 238715 h 447460"/>
              <a:gd name="connsiteX52" fmla="*/ 256125 w 512250"/>
              <a:gd name="connsiteY52" fmla="*/ 196037 h 447460"/>
              <a:gd name="connsiteX53" fmla="*/ 232410 w 512250"/>
              <a:gd name="connsiteY53" fmla="*/ 172327 h 447460"/>
              <a:gd name="connsiteX54" fmla="*/ 208695 w 512250"/>
              <a:gd name="connsiteY54" fmla="*/ 196037 h 447460"/>
              <a:gd name="connsiteX55" fmla="*/ 208695 w 512250"/>
              <a:gd name="connsiteY55" fmla="*/ 295620 h 447460"/>
              <a:gd name="connsiteX56" fmla="*/ 104347 w 512250"/>
              <a:gd name="connsiteY56" fmla="*/ 295620 h 447460"/>
              <a:gd name="connsiteX57" fmla="*/ 104347 w 512250"/>
              <a:gd name="connsiteY57" fmla="*/ 30065 h 447460"/>
              <a:gd name="connsiteX58" fmla="*/ 374702 w 512250"/>
              <a:gd name="connsiteY58" fmla="*/ 30065 h 447460"/>
              <a:gd name="connsiteX59" fmla="*/ 407903 w 512250"/>
              <a:gd name="connsiteY59" fmla="*/ 63259 h 447460"/>
              <a:gd name="connsiteX60" fmla="*/ 407903 w 512250"/>
              <a:gd name="connsiteY60" fmla="*/ 295620 h 447460"/>
              <a:gd name="connsiteX61" fmla="*/ 0 w 512250"/>
              <a:gd name="connsiteY61" fmla="*/ 325590 h 447460"/>
              <a:gd name="connsiteX62" fmla="*/ 75889 w 512250"/>
              <a:gd name="connsiteY62" fmla="*/ 303871 h 447460"/>
              <a:gd name="connsiteX63" fmla="*/ 75889 w 512250"/>
              <a:gd name="connsiteY63" fmla="*/ 21719 h 447460"/>
              <a:gd name="connsiteX64" fmla="*/ 0 w 512250"/>
              <a:gd name="connsiteY64" fmla="*/ 0 h 447460"/>
              <a:gd name="connsiteX65" fmla="*/ 0 w 512250"/>
              <a:gd name="connsiteY65" fmla="*/ 325590 h 447460"/>
              <a:gd name="connsiteX66" fmla="*/ 9486 w 512250"/>
              <a:gd name="connsiteY66" fmla="*/ 12614 h 447460"/>
              <a:gd name="connsiteX67" fmla="*/ 66403 w 512250"/>
              <a:gd name="connsiteY67" fmla="*/ 28832 h 447460"/>
              <a:gd name="connsiteX68" fmla="*/ 66403 w 512250"/>
              <a:gd name="connsiteY68" fmla="*/ 296758 h 447460"/>
              <a:gd name="connsiteX69" fmla="*/ 9486 w 512250"/>
              <a:gd name="connsiteY69" fmla="*/ 312976 h 447460"/>
              <a:gd name="connsiteX70" fmla="*/ 9486 w 512250"/>
              <a:gd name="connsiteY70" fmla="*/ 12614 h 447460"/>
              <a:gd name="connsiteX71" fmla="*/ 436362 w 512250"/>
              <a:gd name="connsiteY71" fmla="*/ 21719 h 447460"/>
              <a:gd name="connsiteX72" fmla="*/ 436362 w 512250"/>
              <a:gd name="connsiteY72" fmla="*/ 303871 h 447460"/>
              <a:gd name="connsiteX73" fmla="*/ 512251 w 512250"/>
              <a:gd name="connsiteY73" fmla="*/ 325590 h 447460"/>
              <a:gd name="connsiteX74" fmla="*/ 512251 w 512250"/>
              <a:gd name="connsiteY74" fmla="*/ 0 h 447460"/>
              <a:gd name="connsiteX75" fmla="*/ 436362 w 512250"/>
              <a:gd name="connsiteY75" fmla="*/ 21719 h 447460"/>
              <a:gd name="connsiteX76" fmla="*/ 502765 w 512250"/>
              <a:gd name="connsiteY76" fmla="*/ 312976 h 447460"/>
              <a:gd name="connsiteX77" fmla="*/ 445848 w 512250"/>
              <a:gd name="connsiteY77" fmla="*/ 296758 h 447460"/>
              <a:gd name="connsiteX78" fmla="*/ 445848 w 512250"/>
              <a:gd name="connsiteY78" fmla="*/ 28832 h 447460"/>
              <a:gd name="connsiteX79" fmla="*/ 502765 w 512250"/>
              <a:gd name="connsiteY79" fmla="*/ 12614 h 447460"/>
              <a:gd name="connsiteX80" fmla="*/ 502765 w 512250"/>
              <a:gd name="connsiteY80" fmla="*/ 312976 h 44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12250" h="447460">
                <a:moveTo>
                  <a:pt x="374702" y="20581"/>
                </a:moveTo>
                <a:lnTo>
                  <a:pt x="94861" y="20581"/>
                </a:lnTo>
                <a:lnTo>
                  <a:pt x="94861" y="305104"/>
                </a:lnTo>
                <a:lnTo>
                  <a:pt x="208695" y="305104"/>
                </a:lnTo>
                <a:lnTo>
                  <a:pt x="208695" y="355085"/>
                </a:lnTo>
                <a:lnTo>
                  <a:pt x="178529" y="324262"/>
                </a:lnTo>
                <a:cubicBezTo>
                  <a:pt x="172647" y="319330"/>
                  <a:pt x="165153" y="316770"/>
                  <a:pt x="157659" y="317434"/>
                </a:cubicBezTo>
                <a:cubicBezTo>
                  <a:pt x="150924" y="318003"/>
                  <a:pt x="144853" y="321132"/>
                  <a:pt x="140679" y="326254"/>
                </a:cubicBezTo>
                <a:cubicBezTo>
                  <a:pt x="132142" y="336591"/>
                  <a:pt x="133470" y="352525"/>
                  <a:pt x="143525" y="362388"/>
                </a:cubicBezTo>
                <a:lnTo>
                  <a:pt x="220837" y="447461"/>
                </a:lnTo>
                <a:lnTo>
                  <a:pt x="317785" y="447461"/>
                </a:lnTo>
                <a:cubicBezTo>
                  <a:pt x="346528" y="447461"/>
                  <a:pt x="369959" y="424035"/>
                  <a:pt x="369959" y="395298"/>
                </a:cubicBezTo>
                <a:lnTo>
                  <a:pt x="369959" y="305199"/>
                </a:lnTo>
                <a:lnTo>
                  <a:pt x="417389" y="305199"/>
                </a:lnTo>
                <a:lnTo>
                  <a:pt x="417389" y="63354"/>
                </a:lnTo>
                <a:cubicBezTo>
                  <a:pt x="417389" y="39833"/>
                  <a:pt x="398227" y="20675"/>
                  <a:pt x="374702" y="20675"/>
                </a:cubicBezTo>
                <a:close/>
                <a:moveTo>
                  <a:pt x="360473" y="395203"/>
                </a:moveTo>
                <a:cubicBezTo>
                  <a:pt x="360473" y="418724"/>
                  <a:pt x="341311" y="437882"/>
                  <a:pt x="317785" y="437882"/>
                </a:cubicBezTo>
                <a:lnTo>
                  <a:pt x="225011" y="437882"/>
                </a:lnTo>
                <a:lnTo>
                  <a:pt x="150355" y="355655"/>
                </a:lnTo>
                <a:cubicBezTo>
                  <a:pt x="143620" y="349016"/>
                  <a:pt x="142576" y="338773"/>
                  <a:pt x="147984" y="332229"/>
                </a:cubicBezTo>
                <a:cubicBezTo>
                  <a:pt x="151304" y="328245"/>
                  <a:pt x="155572" y="327107"/>
                  <a:pt x="158513" y="326823"/>
                </a:cubicBezTo>
                <a:cubicBezTo>
                  <a:pt x="163351" y="326349"/>
                  <a:pt x="168474" y="328056"/>
                  <a:pt x="172078" y="331091"/>
                </a:cubicBezTo>
                <a:lnTo>
                  <a:pt x="218181" y="378322"/>
                </a:lnTo>
                <a:lnTo>
                  <a:pt x="218181" y="195942"/>
                </a:lnTo>
                <a:cubicBezTo>
                  <a:pt x="218181" y="188070"/>
                  <a:pt x="224537" y="181716"/>
                  <a:pt x="232410" y="181716"/>
                </a:cubicBezTo>
                <a:cubicBezTo>
                  <a:pt x="240283" y="181716"/>
                  <a:pt x="246639" y="188070"/>
                  <a:pt x="246639" y="195942"/>
                </a:cubicBezTo>
                <a:lnTo>
                  <a:pt x="246639" y="323978"/>
                </a:lnTo>
                <a:lnTo>
                  <a:pt x="256125" y="323978"/>
                </a:lnTo>
                <a:lnTo>
                  <a:pt x="256125" y="248105"/>
                </a:lnTo>
                <a:lnTo>
                  <a:pt x="270355" y="248105"/>
                </a:lnTo>
                <a:cubicBezTo>
                  <a:pt x="278228" y="248105"/>
                  <a:pt x="284584" y="254459"/>
                  <a:pt x="284584" y="262331"/>
                </a:cubicBezTo>
                <a:lnTo>
                  <a:pt x="284584" y="323978"/>
                </a:lnTo>
                <a:lnTo>
                  <a:pt x="294070" y="323978"/>
                </a:lnTo>
                <a:lnTo>
                  <a:pt x="294070" y="257589"/>
                </a:lnTo>
                <a:lnTo>
                  <a:pt x="308299" y="257589"/>
                </a:lnTo>
                <a:cubicBezTo>
                  <a:pt x="316172" y="257589"/>
                  <a:pt x="322528" y="263943"/>
                  <a:pt x="322528" y="271815"/>
                </a:cubicBezTo>
                <a:lnTo>
                  <a:pt x="322528" y="323978"/>
                </a:lnTo>
                <a:lnTo>
                  <a:pt x="332014" y="323978"/>
                </a:lnTo>
                <a:lnTo>
                  <a:pt x="332014" y="267073"/>
                </a:lnTo>
                <a:lnTo>
                  <a:pt x="347951" y="267073"/>
                </a:lnTo>
                <a:cubicBezTo>
                  <a:pt x="354876" y="267073"/>
                  <a:pt x="360473" y="272669"/>
                  <a:pt x="360473" y="279592"/>
                </a:cubicBezTo>
                <a:lnTo>
                  <a:pt x="360473" y="395108"/>
                </a:lnTo>
                <a:close/>
                <a:moveTo>
                  <a:pt x="407903" y="295620"/>
                </a:moveTo>
                <a:lnTo>
                  <a:pt x="369959" y="295620"/>
                </a:lnTo>
                <a:lnTo>
                  <a:pt x="369959" y="279687"/>
                </a:lnTo>
                <a:cubicBezTo>
                  <a:pt x="369959" y="267547"/>
                  <a:pt x="360093" y="257684"/>
                  <a:pt x="347951" y="257684"/>
                </a:cubicBezTo>
                <a:lnTo>
                  <a:pt x="327176" y="257684"/>
                </a:lnTo>
                <a:cubicBezTo>
                  <a:pt x="322813" y="251993"/>
                  <a:pt x="316078" y="248199"/>
                  <a:pt x="308299" y="248199"/>
                </a:cubicBezTo>
                <a:lnTo>
                  <a:pt x="289232" y="248199"/>
                </a:lnTo>
                <a:cubicBezTo>
                  <a:pt x="284868" y="242509"/>
                  <a:pt x="278133" y="238715"/>
                  <a:pt x="270355" y="238715"/>
                </a:cubicBezTo>
                <a:lnTo>
                  <a:pt x="256125" y="238715"/>
                </a:lnTo>
                <a:lnTo>
                  <a:pt x="256125" y="196037"/>
                </a:lnTo>
                <a:cubicBezTo>
                  <a:pt x="256125" y="182949"/>
                  <a:pt x="245501" y="172327"/>
                  <a:pt x="232410" y="172327"/>
                </a:cubicBezTo>
                <a:cubicBezTo>
                  <a:pt x="219319" y="172327"/>
                  <a:pt x="208695" y="182949"/>
                  <a:pt x="208695" y="196037"/>
                </a:cubicBezTo>
                <a:lnTo>
                  <a:pt x="208695" y="295620"/>
                </a:lnTo>
                <a:lnTo>
                  <a:pt x="104347" y="295620"/>
                </a:lnTo>
                <a:lnTo>
                  <a:pt x="104347" y="30065"/>
                </a:lnTo>
                <a:lnTo>
                  <a:pt x="374702" y="30065"/>
                </a:lnTo>
                <a:cubicBezTo>
                  <a:pt x="393010" y="30065"/>
                  <a:pt x="407903" y="44955"/>
                  <a:pt x="407903" y="63259"/>
                </a:cubicBezTo>
                <a:lnTo>
                  <a:pt x="407903" y="295620"/>
                </a:lnTo>
                <a:close/>
                <a:moveTo>
                  <a:pt x="0" y="325590"/>
                </a:moveTo>
                <a:lnTo>
                  <a:pt x="75889" y="303871"/>
                </a:lnTo>
                <a:lnTo>
                  <a:pt x="75889" y="21719"/>
                </a:lnTo>
                <a:lnTo>
                  <a:pt x="0" y="0"/>
                </a:lnTo>
                <a:lnTo>
                  <a:pt x="0" y="325590"/>
                </a:lnTo>
                <a:close/>
                <a:moveTo>
                  <a:pt x="9486" y="12614"/>
                </a:moveTo>
                <a:lnTo>
                  <a:pt x="66403" y="28832"/>
                </a:lnTo>
                <a:lnTo>
                  <a:pt x="66403" y="296758"/>
                </a:lnTo>
                <a:lnTo>
                  <a:pt x="9486" y="312976"/>
                </a:lnTo>
                <a:lnTo>
                  <a:pt x="9486" y="12614"/>
                </a:lnTo>
                <a:close/>
                <a:moveTo>
                  <a:pt x="436362" y="21719"/>
                </a:moveTo>
                <a:lnTo>
                  <a:pt x="436362" y="303871"/>
                </a:lnTo>
                <a:lnTo>
                  <a:pt x="512251" y="325590"/>
                </a:lnTo>
                <a:lnTo>
                  <a:pt x="512251" y="0"/>
                </a:lnTo>
                <a:lnTo>
                  <a:pt x="436362" y="21719"/>
                </a:lnTo>
                <a:close/>
                <a:moveTo>
                  <a:pt x="502765" y="312976"/>
                </a:moveTo>
                <a:lnTo>
                  <a:pt x="445848" y="296758"/>
                </a:lnTo>
                <a:lnTo>
                  <a:pt x="445848" y="28832"/>
                </a:lnTo>
                <a:lnTo>
                  <a:pt x="502765" y="12614"/>
                </a:lnTo>
                <a:lnTo>
                  <a:pt x="502765" y="312976"/>
                </a:lnTo>
                <a:close/>
              </a:path>
            </a:pathLst>
          </a:custGeom>
          <a:solidFill>
            <a:schemeClr val="tx1"/>
          </a:solidFill>
          <a:ln w="9486" cap="flat">
            <a:noFill/>
            <a:prstDash val="solid"/>
            <a:miter/>
          </a:ln>
        </p:spPr>
        <p:txBody>
          <a:bodyPr rtlCol="0" anchor="ctr"/>
          <a:lstStyle/>
          <a:p>
            <a:pPr defTabSz="914363">
              <a:defRPr/>
            </a:pPr>
            <a:endParaRPr lang="en-US">
              <a:solidFill>
                <a:srgbClr val="044123"/>
              </a:solidFill>
              <a:latin typeface="Arial" panose="020B0604020202020204"/>
            </a:endParaRPr>
          </a:p>
        </p:txBody>
      </p:sp>
      <p:sp>
        <p:nvSpPr>
          <p:cNvPr id="37" name="Oval 36">
            <a:extLst>
              <a:ext uri="{FF2B5EF4-FFF2-40B4-BE49-F238E27FC236}">
                <a16:creationId xmlns:a16="http://schemas.microsoft.com/office/drawing/2014/main" id="{7FAEFD03-A3E4-012E-8526-88850FFC2ECA}"/>
              </a:ext>
            </a:extLst>
          </p:cNvPr>
          <p:cNvSpPr/>
          <p:nvPr/>
        </p:nvSpPr>
        <p:spPr bwMode="auto">
          <a:xfrm>
            <a:off x="10471161" y="1535448"/>
            <a:ext cx="1201776" cy="1201776"/>
          </a:xfrm>
          <a:prstGeom prst="ellipse">
            <a:avLst/>
          </a:prstGeom>
          <a:solidFill>
            <a:schemeClr val="bg2"/>
          </a:solidFill>
          <a:ln w="9525">
            <a:noFill/>
            <a:round/>
            <a:headEnd/>
            <a:tailEnd/>
          </a:ln>
          <a:effectLst/>
        </p:spPr>
        <p:txBody>
          <a:bodyPr wrap="square" rtlCol="0" anchor="ctr"/>
          <a:lstStyle/>
          <a:p>
            <a:pPr algn="ctr" defTabSz="1219151" eaLnBrk="0" fontAlgn="base" hangingPunct="0">
              <a:spcBef>
                <a:spcPct val="0"/>
              </a:spcBef>
              <a:spcAft>
                <a:spcPct val="0"/>
              </a:spcAft>
              <a:defRPr/>
            </a:pPr>
            <a:endParaRPr lang="en-US" sz="2417" b="1">
              <a:solidFill>
                <a:srgbClr val="FFFFFF"/>
              </a:solidFill>
              <a:latin typeface="Arial"/>
            </a:endParaRPr>
          </a:p>
        </p:txBody>
      </p:sp>
      <p:sp>
        <p:nvSpPr>
          <p:cNvPr id="56" name="TextBox 55">
            <a:extLst>
              <a:ext uri="{FF2B5EF4-FFF2-40B4-BE49-F238E27FC236}">
                <a16:creationId xmlns:a16="http://schemas.microsoft.com/office/drawing/2014/main" id="{52F0BDE3-AFA4-B69A-B702-544AF18458D6}"/>
              </a:ext>
            </a:extLst>
          </p:cNvPr>
          <p:cNvSpPr txBox="1"/>
          <p:nvPr/>
        </p:nvSpPr>
        <p:spPr>
          <a:xfrm>
            <a:off x="10480042" y="2246724"/>
            <a:ext cx="1184012" cy="160651"/>
          </a:xfrm>
          <a:prstGeom prst="rect">
            <a:avLst/>
          </a:prstGeom>
          <a:noFill/>
        </p:spPr>
        <p:txBody>
          <a:bodyPr wrap="square" lIns="0" tIns="0" rIns="0" bIns="0" rtlCol="0" anchor="ctr">
            <a:noAutofit/>
          </a:bodyPr>
          <a:lstStyle>
            <a:defPPr>
              <a:defRPr lang="en-US"/>
            </a:defPPr>
            <a:lvl1pPr algn="ctr">
              <a:defRPr sz="2000">
                <a:solidFill>
                  <a:schemeClr val="bg1"/>
                </a:solidFill>
                <a:latin typeface="Consolas" panose="020B0609020204030204" pitchFamily="49" charset="0"/>
                <a:cs typeface="Consolas" panose="020B0609020204030204" pitchFamily="49" charset="0"/>
              </a:defRPr>
            </a:lvl1pPr>
          </a:lstStyle>
          <a:p>
            <a:pPr defTabSz="609526">
              <a:defRPr/>
            </a:pPr>
            <a:r>
              <a:rPr lang="en-US" sz="1100" b="1">
                <a:solidFill>
                  <a:srgbClr val="003324"/>
                </a:solidFill>
                <a:latin typeface="Arial Narrow" panose="020B0604020202020204" pitchFamily="34" charset="0"/>
                <a:cs typeface="Arial Narrow" panose="020B0604020202020204" pitchFamily="34" charset="0"/>
              </a:rPr>
              <a:t>TIME TO MARKET</a:t>
            </a:r>
          </a:p>
        </p:txBody>
      </p:sp>
      <p:sp>
        <p:nvSpPr>
          <p:cNvPr id="93" name="Freeform 92">
            <a:extLst>
              <a:ext uri="{FF2B5EF4-FFF2-40B4-BE49-F238E27FC236}">
                <a16:creationId xmlns:a16="http://schemas.microsoft.com/office/drawing/2014/main" id="{03C896DE-D186-0EC2-AD68-8AE7AD8472B3}"/>
              </a:ext>
            </a:extLst>
          </p:cNvPr>
          <p:cNvSpPr/>
          <p:nvPr/>
        </p:nvSpPr>
        <p:spPr>
          <a:xfrm>
            <a:off x="10921193" y="1789763"/>
            <a:ext cx="301710" cy="346573"/>
          </a:xfrm>
          <a:custGeom>
            <a:avLst/>
            <a:gdLst>
              <a:gd name="connsiteX0" fmla="*/ 349943 w 445847"/>
              <a:gd name="connsiteY0" fmla="*/ 106317 h 512142"/>
              <a:gd name="connsiteX1" fmla="*/ 367967 w 445847"/>
              <a:gd name="connsiteY1" fmla="*/ 84693 h 512142"/>
              <a:gd name="connsiteX2" fmla="*/ 390638 w 445847"/>
              <a:gd name="connsiteY2" fmla="*/ 103282 h 512142"/>
              <a:gd name="connsiteX3" fmla="*/ 393674 w 445847"/>
              <a:gd name="connsiteY3" fmla="*/ 104325 h 512142"/>
              <a:gd name="connsiteX4" fmla="*/ 397374 w 445847"/>
              <a:gd name="connsiteY4" fmla="*/ 102618 h 512142"/>
              <a:gd name="connsiteX5" fmla="*/ 396710 w 445847"/>
              <a:gd name="connsiteY5" fmla="*/ 95979 h 512142"/>
              <a:gd name="connsiteX6" fmla="*/ 344536 w 445847"/>
              <a:gd name="connsiteY6" fmla="*/ 53301 h 512142"/>
              <a:gd name="connsiteX7" fmla="*/ 337896 w 445847"/>
              <a:gd name="connsiteY7" fmla="*/ 53965 h 512142"/>
              <a:gd name="connsiteX8" fmla="*/ 338560 w 445847"/>
              <a:gd name="connsiteY8" fmla="*/ 60604 h 512142"/>
              <a:gd name="connsiteX9" fmla="*/ 360662 w 445847"/>
              <a:gd name="connsiteY9" fmla="*/ 78718 h 512142"/>
              <a:gd name="connsiteX10" fmla="*/ 342070 w 445847"/>
              <a:gd name="connsiteY10" fmla="*/ 101006 h 512142"/>
              <a:gd name="connsiteX11" fmla="*/ 256125 w 445847"/>
              <a:gd name="connsiteY11" fmla="*/ 68855 h 512142"/>
              <a:gd name="connsiteX12" fmla="*/ 256125 w 445847"/>
              <a:gd name="connsiteY12" fmla="*/ 47421 h 512142"/>
              <a:gd name="connsiteX13" fmla="*/ 303556 w 445847"/>
              <a:gd name="connsiteY13" fmla="*/ 47421 h 512142"/>
              <a:gd name="connsiteX14" fmla="*/ 303556 w 445847"/>
              <a:gd name="connsiteY14" fmla="*/ 28452 h 512142"/>
              <a:gd name="connsiteX15" fmla="*/ 279841 w 445847"/>
              <a:gd name="connsiteY15" fmla="*/ 0 h 512142"/>
              <a:gd name="connsiteX16" fmla="*/ 170750 w 445847"/>
              <a:gd name="connsiteY16" fmla="*/ 0 h 512142"/>
              <a:gd name="connsiteX17" fmla="*/ 142292 w 445847"/>
              <a:gd name="connsiteY17" fmla="*/ 28452 h 512142"/>
              <a:gd name="connsiteX18" fmla="*/ 142292 w 445847"/>
              <a:gd name="connsiteY18" fmla="*/ 47421 h 512142"/>
              <a:gd name="connsiteX19" fmla="*/ 189722 w 445847"/>
              <a:gd name="connsiteY19" fmla="*/ 47421 h 512142"/>
              <a:gd name="connsiteX20" fmla="*/ 189722 w 445847"/>
              <a:gd name="connsiteY20" fmla="*/ 68855 h 512142"/>
              <a:gd name="connsiteX21" fmla="*/ 0 w 445847"/>
              <a:gd name="connsiteY21" fmla="*/ 289266 h 512142"/>
              <a:gd name="connsiteX22" fmla="*/ 222924 w 445847"/>
              <a:gd name="connsiteY22" fmla="*/ 512143 h 512142"/>
              <a:gd name="connsiteX23" fmla="*/ 445848 w 445847"/>
              <a:gd name="connsiteY23" fmla="*/ 289266 h 512142"/>
              <a:gd name="connsiteX24" fmla="*/ 349943 w 445847"/>
              <a:gd name="connsiteY24" fmla="*/ 106317 h 512142"/>
              <a:gd name="connsiteX25" fmla="*/ 151778 w 445847"/>
              <a:gd name="connsiteY25" fmla="*/ 37936 h 512142"/>
              <a:gd name="connsiteX26" fmla="*/ 151778 w 445847"/>
              <a:gd name="connsiteY26" fmla="*/ 28452 h 512142"/>
              <a:gd name="connsiteX27" fmla="*/ 170750 w 445847"/>
              <a:gd name="connsiteY27" fmla="*/ 9484 h 512142"/>
              <a:gd name="connsiteX28" fmla="*/ 279841 w 445847"/>
              <a:gd name="connsiteY28" fmla="*/ 9484 h 512142"/>
              <a:gd name="connsiteX29" fmla="*/ 294070 w 445847"/>
              <a:gd name="connsiteY29" fmla="*/ 28452 h 512142"/>
              <a:gd name="connsiteX30" fmla="*/ 294070 w 445847"/>
              <a:gd name="connsiteY30" fmla="*/ 37936 h 512142"/>
              <a:gd name="connsiteX31" fmla="*/ 151778 w 445847"/>
              <a:gd name="connsiteY31" fmla="*/ 37936 h 512142"/>
              <a:gd name="connsiteX32" fmla="*/ 199209 w 445847"/>
              <a:gd name="connsiteY32" fmla="*/ 47421 h 512142"/>
              <a:gd name="connsiteX33" fmla="*/ 246639 w 445847"/>
              <a:gd name="connsiteY33" fmla="*/ 47421 h 512142"/>
              <a:gd name="connsiteX34" fmla="*/ 246639 w 445847"/>
              <a:gd name="connsiteY34" fmla="*/ 67622 h 512142"/>
              <a:gd name="connsiteX35" fmla="*/ 222924 w 445847"/>
              <a:gd name="connsiteY35" fmla="*/ 66389 h 512142"/>
              <a:gd name="connsiteX36" fmla="*/ 199209 w 445847"/>
              <a:gd name="connsiteY36" fmla="*/ 67622 h 512142"/>
              <a:gd name="connsiteX37" fmla="*/ 199209 w 445847"/>
              <a:gd name="connsiteY37" fmla="*/ 47421 h 512142"/>
              <a:gd name="connsiteX38" fmla="*/ 222924 w 445847"/>
              <a:gd name="connsiteY38" fmla="*/ 502658 h 512142"/>
              <a:gd name="connsiteX39" fmla="*/ 9486 w 445847"/>
              <a:gd name="connsiteY39" fmla="*/ 289266 h 512142"/>
              <a:gd name="connsiteX40" fmla="*/ 222924 w 445847"/>
              <a:gd name="connsiteY40" fmla="*/ 75873 h 512142"/>
              <a:gd name="connsiteX41" fmla="*/ 436362 w 445847"/>
              <a:gd name="connsiteY41" fmla="*/ 289266 h 512142"/>
              <a:gd name="connsiteX42" fmla="*/ 222924 w 445847"/>
              <a:gd name="connsiteY42" fmla="*/ 502658 h 512142"/>
              <a:gd name="connsiteX43" fmla="*/ 318923 w 445847"/>
              <a:gd name="connsiteY43" fmla="*/ 172327 h 512142"/>
              <a:gd name="connsiteX44" fmla="*/ 235730 w 445847"/>
              <a:gd name="connsiteY44" fmla="*/ 269349 h 512142"/>
              <a:gd name="connsiteX45" fmla="*/ 222924 w 445847"/>
              <a:gd name="connsiteY45" fmla="*/ 265555 h 512142"/>
              <a:gd name="connsiteX46" fmla="*/ 199209 w 445847"/>
              <a:gd name="connsiteY46" fmla="*/ 289266 h 512142"/>
              <a:gd name="connsiteX47" fmla="*/ 222924 w 445847"/>
              <a:gd name="connsiteY47" fmla="*/ 312976 h 512142"/>
              <a:gd name="connsiteX48" fmla="*/ 246639 w 445847"/>
              <a:gd name="connsiteY48" fmla="*/ 289266 h 512142"/>
              <a:gd name="connsiteX49" fmla="*/ 242560 w 445847"/>
              <a:gd name="connsiteY49" fmla="*/ 275988 h 512142"/>
              <a:gd name="connsiteX50" fmla="*/ 326133 w 445847"/>
              <a:gd name="connsiteY50" fmla="*/ 178491 h 512142"/>
              <a:gd name="connsiteX51" fmla="*/ 325659 w 445847"/>
              <a:gd name="connsiteY51" fmla="*/ 171852 h 512142"/>
              <a:gd name="connsiteX52" fmla="*/ 318923 w 445847"/>
              <a:gd name="connsiteY52" fmla="*/ 172327 h 512142"/>
              <a:gd name="connsiteX53" fmla="*/ 222924 w 445847"/>
              <a:gd name="connsiteY53" fmla="*/ 303492 h 512142"/>
              <a:gd name="connsiteX54" fmla="*/ 208695 w 445847"/>
              <a:gd name="connsiteY54" fmla="*/ 289266 h 512142"/>
              <a:gd name="connsiteX55" fmla="*/ 222924 w 445847"/>
              <a:gd name="connsiteY55" fmla="*/ 275040 h 512142"/>
              <a:gd name="connsiteX56" fmla="*/ 237153 w 445847"/>
              <a:gd name="connsiteY56" fmla="*/ 289266 h 512142"/>
              <a:gd name="connsiteX57" fmla="*/ 222924 w 445847"/>
              <a:gd name="connsiteY57" fmla="*/ 303492 h 512142"/>
              <a:gd name="connsiteX58" fmla="*/ 218181 w 445847"/>
              <a:gd name="connsiteY58" fmla="*/ 165972 h 512142"/>
              <a:gd name="connsiteX59" fmla="*/ 218181 w 445847"/>
              <a:gd name="connsiteY59" fmla="*/ 109067 h 512142"/>
              <a:gd name="connsiteX60" fmla="*/ 222924 w 445847"/>
              <a:gd name="connsiteY60" fmla="*/ 104325 h 512142"/>
              <a:gd name="connsiteX61" fmla="*/ 227667 w 445847"/>
              <a:gd name="connsiteY61" fmla="*/ 109067 h 512142"/>
              <a:gd name="connsiteX62" fmla="*/ 227667 w 445847"/>
              <a:gd name="connsiteY62" fmla="*/ 165972 h 512142"/>
              <a:gd name="connsiteX63" fmla="*/ 222924 w 445847"/>
              <a:gd name="connsiteY63" fmla="*/ 170714 h 512142"/>
              <a:gd name="connsiteX64" fmla="*/ 218181 w 445847"/>
              <a:gd name="connsiteY64" fmla="*/ 165972 h 512142"/>
              <a:gd name="connsiteX65" fmla="*/ 104347 w 445847"/>
              <a:gd name="connsiteY65" fmla="*/ 289266 h 512142"/>
              <a:gd name="connsiteX66" fmla="*/ 99604 w 445847"/>
              <a:gd name="connsiteY66" fmla="*/ 294008 h 512142"/>
              <a:gd name="connsiteX67" fmla="*/ 42688 w 445847"/>
              <a:gd name="connsiteY67" fmla="*/ 294008 h 512142"/>
              <a:gd name="connsiteX68" fmla="*/ 37944 w 445847"/>
              <a:gd name="connsiteY68" fmla="*/ 289266 h 512142"/>
              <a:gd name="connsiteX69" fmla="*/ 42688 w 445847"/>
              <a:gd name="connsiteY69" fmla="*/ 284524 h 512142"/>
              <a:gd name="connsiteX70" fmla="*/ 99604 w 445847"/>
              <a:gd name="connsiteY70" fmla="*/ 284524 h 512142"/>
              <a:gd name="connsiteX71" fmla="*/ 104347 w 445847"/>
              <a:gd name="connsiteY71" fmla="*/ 289266 h 512142"/>
              <a:gd name="connsiteX72" fmla="*/ 407903 w 445847"/>
              <a:gd name="connsiteY72" fmla="*/ 289266 h 512142"/>
              <a:gd name="connsiteX73" fmla="*/ 403160 w 445847"/>
              <a:gd name="connsiteY73" fmla="*/ 294008 h 512142"/>
              <a:gd name="connsiteX74" fmla="*/ 346243 w 445847"/>
              <a:gd name="connsiteY74" fmla="*/ 294008 h 512142"/>
              <a:gd name="connsiteX75" fmla="*/ 341500 w 445847"/>
              <a:gd name="connsiteY75" fmla="*/ 289266 h 512142"/>
              <a:gd name="connsiteX76" fmla="*/ 346243 w 445847"/>
              <a:gd name="connsiteY76" fmla="*/ 284524 h 512142"/>
              <a:gd name="connsiteX77" fmla="*/ 403160 w 445847"/>
              <a:gd name="connsiteY77" fmla="*/ 284524 h 512142"/>
              <a:gd name="connsiteX78" fmla="*/ 407903 w 445847"/>
              <a:gd name="connsiteY78" fmla="*/ 289266 h 512142"/>
              <a:gd name="connsiteX79" fmla="*/ 227667 w 445847"/>
              <a:gd name="connsiteY79" fmla="*/ 412559 h 512142"/>
              <a:gd name="connsiteX80" fmla="*/ 227667 w 445847"/>
              <a:gd name="connsiteY80" fmla="*/ 469464 h 512142"/>
              <a:gd name="connsiteX81" fmla="*/ 222924 w 445847"/>
              <a:gd name="connsiteY81" fmla="*/ 474206 h 512142"/>
              <a:gd name="connsiteX82" fmla="*/ 218181 w 445847"/>
              <a:gd name="connsiteY82" fmla="*/ 469464 h 512142"/>
              <a:gd name="connsiteX83" fmla="*/ 218181 w 445847"/>
              <a:gd name="connsiteY83" fmla="*/ 412559 h 512142"/>
              <a:gd name="connsiteX84" fmla="*/ 222924 w 445847"/>
              <a:gd name="connsiteY84" fmla="*/ 407817 h 512142"/>
              <a:gd name="connsiteX85" fmla="*/ 227667 w 445847"/>
              <a:gd name="connsiteY85" fmla="*/ 412559 h 51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45847" h="512142">
                <a:moveTo>
                  <a:pt x="349943" y="106317"/>
                </a:moveTo>
                <a:lnTo>
                  <a:pt x="367967" y="84693"/>
                </a:lnTo>
                <a:lnTo>
                  <a:pt x="390638" y="103282"/>
                </a:lnTo>
                <a:cubicBezTo>
                  <a:pt x="391492" y="104041"/>
                  <a:pt x="392631" y="104325"/>
                  <a:pt x="393674" y="104325"/>
                </a:cubicBezTo>
                <a:cubicBezTo>
                  <a:pt x="395002" y="104325"/>
                  <a:pt x="396425" y="103756"/>
                  <a:pt x="397374" y="102618"/>
                </a:cubicBezTo>
                <a:cubicBezTo>
                  <a:pt x="398986" y="100627"/>
                  <a:pt x="398702" y="97592"/>
                  <a:pt x="396710" y="95979"/>
                </a:cubicBezTo>
                <a:lnTo>
                  <a:pt x="344536" y="53301"/>
                </a:lnTo>
                <a:cubicBezTo>
                  <a:pt x="342544" y="51689"/>
                  <a:pt x="339508" y="51973"/>
                  <a:pt x="337896" y="53965"/>
                </a:cubicBezTo>
                <a:cubicBezTo>
                  <a:pt x="336283" y="55956"/>
                  <a:pt x="336568" y="58991"/>
                  <a:pt x="338560" y="60604"/>
                </a:cubicBezTo>
                <a:lnTo>
                  <a:pt x="360662" y="78718"/>
                </a:lnTo>
                <a:lnTo>
                  <a:pt x="342070" y="101006"/>
                </a:lnTo>
                <a:cubicBezTo>
                  <a:pt x="316457" y="84788"/>
                  <a:pt x="287335" y="73502"/>
                  <a:pt x="256125" y="68855"/>
                </a:cubicBezTo>
                <a:lnTo>
                  <a:pt x="256125" y="47421"/>
                </a:lnTo>
                <a:lnTo>
                  <a:pt x="303556" y="47421"/>
                </a:lnTo>
                <a:lnTo>
                  <a:pt x="303556" y="28452"/>
                </a:lnTo>
                <a:cubicBezTo>
                  <a:pt x="303556" y="14511"/>
                  <a:pt x="294639" y="0"/>
                  <a:pt x="279841" y="0"/>
                </a:cubicBezTo>
                <a:lnTo>
                  <a:pt x="170750" y="0"/>
                </a:lnTo>
                <a:cubicBezTo>
                  <a:pt x="155098" y="0"/>
                  <a:pt x="142292" y="12804"/>
                  <a:pt x="142292" y="28452"/>
                </a:cubicBezTo>
                <a:lnTo>
                  <a:pt x="142292" y="47421"/>
                </a:lnTo>
                <a:lnTo>
                  <a:pt x="189722" y="47421"/>
                </a:lnTo>
                <a:lnTo>
                  <a:pt x="189722" y="68855"/>
                </a:lnTo>
                <a:cubicBezTo>
                  <a:pt x="82529" y="84978"/>
                  <a:pt x="0" y="177638"/>
                  <a:pt x="0" y="289266"/>
                </a:cubicBezTo>
                <a:cubicBezTo>
                  <a:pt x="0" y="412180"/>
                  <a:pt x="99984" y="512143"/>
                  <a:pt x="222924" y="512143"/>
                </a:cubicBezTo>
                <a:cubicBezTo>
                  <a:pt x="345864" y="512143"/>
                  <a:pt x="445848" y="412180"/>
                  <a:pt x="445848" y="289266"/>
                </a:cubicBezTo>
                <a:cubicBezTo>
                  <a:pt x="445848" y="213582"/>
                  <a:pt x="407903" y="146624"/>
                  <a:pt x="349943" y="106317"/>
                </a:cubicBezTo>
                <a:close/>
                <a:moveTo>
                  <a:pt x="151778" y="37936"/>
                </a:moveTo>
                <a:lnTo>
                  <a:pt x="151778" y="28452"/>
                </a:lnTo>
                <a:cubicBezTo>
                  <a:pt x="151778" y="18020"/>
                  <a:pt x="160315" y="9484"/>
                  <a:pt x="170750" y="9484"/>
                </a:cubicBezTo>
                <a:lnTo>
                  <a:pt x="279841" y="9484"/>
                </a:lnTo>
                <a:cubicBezTo>
                  <a:pt x="288757" y="9484"/>
                  <a:pt x="294070" y="19158"/>
                  <a:pt x="294070" y="28452"/>
                </a:cubicBezTo>
                <a:lnTo>
                  <a:pt x="294070" y="37936"/>
                </a:lnTo>
                <a:lnTo>
                  <a:pt x="151778" y="37936"/>
                </a:lnTo>
                <a:close/>
                <a:moveTo>
                  <a:pt x="199209" y="47421"/>
                </a:moveTo>
                <a:lnTo>
                  <a:pt x="246639" y="47421"/>
                </a:lnTo>
                <a:lnTo>
                  <a:pt x="246639" y="67622"/>
                </a:lnTo>
                <a:cubicBezTo>
                  <a:pt x="238861" y="66768"/>
                  <a:pt x="230892" y="66389"/>
                  <a:pt x="222924" y="66389"/>
                </a:cubicBezTo>
                <a:cubicBezTo>
                  <a:pt x="214955" y="66389"/>
                  <a:pt x="206987" y="66863"/>
                  <a:pt x="199209" y="67622"/>
                </a:cubicBezTo>
                <a:lnTo>
                  <a:pt x="199209" y="47421"/>
                </a:lnTo>
                <a:close/>
                <a:moveTo>
                  <a:pt x="222924" y="502658"/>
                </a:moveTo>
                <a:cubicBezTo>
                  <a:pt x="105201" y="502658"/>
                  <a:pt x="9486" y="406964"/>
                  <a:pt x="9486" y="289266"/>
                </a:cubicBezTo>
                <a:cubicBezTo>
                  <a:pt x="9486" y="171568"/>
                  <a:pt x="105201" y="75873"/>
                  <a:pt x="222924" y="75873"/>
                </a:cubicBezTo>
                <a:cubicBezTo>
                  <a:pt x="340647" y="75873"/>
                  <a:pt x="436362" y="171568"/>
                  <a:pt x="436362" y="289266"/>
                </a:cubicBezTo>
                <a:cubicBezTo>
                  <a:pt x="436362" y="406964"/>
                  <a:pt x="340647" y="502658"/>
                  <a:pt x="222924" y="502658"/>
                </a:cubicBezTo>
                <a:close/>
                <a:moveTo>
                  <a:pt x="318923" y="172327"/>
                </a:moveTo>
                <a:lnTo>
                  <a:pt x="235730" y="269349"/>
                </a:lnTo>
                <a:cubicBezTo>
                  <a:pt x="232030" y="266978"/>
                  <a:pt x="227667" y="265555"/>
                  <a:pt x="222924" y="265555"/>
                </a:cubicBezTo>
                <a:cubicBezTo>
                  <a:pt x="209833" y="265555"/>
                  <a:pt x="199209" y="276178"/>
                  <a:pt x="199209" y="289266"/>
                </a:cubicBezTo>
                <a:cubicBezTo>
                  <a:pt x="199209" y="302354"/>
                  <a:pt x="209833" y="312976"/>
                  <a:pt x="222924" y="312976"/>
                </a:cubicBezTo>
                <a:cubicBezTo>
                  <a:pt x="236015" y="312976"/>
                  <a:pt x="246639" y="302354"/>
                  <a:pt x="246639" y="289266"/>
                </a:cubicBezTo>
                <a:cubicBezTo>
                  <a:pt x="246639" y="284334"/>
                  <a:pt x="245121" y="279782"/>
                  <a:pt x="242560" y="275988"/>
                </a:cubicBezTo>
                <a:lnTo>
                  <a:pt x="326133" y="178491"/>
                </a:lnTo>
                <a:cubicBezTo>
                  <a:pt x="327840" y="176499"/>
                  <a:pt x="327651" y="173559"/>
                  <a:pt x="325659" y="171852"/>
                </a:cubicBezTo>
                <a:cubicBezTo>
                  <a:pt x="323666" y="170145"/>
                  <a:pt x="320726" y="170335"/>
                  <a:pt x="318923" y="172327"/>
                </a:cubicBezTo>
                <a:close/>
                <a:moveTo>
                  <a:pt x="222924" y="303492"/>
                </a:moveTo>
                <a:cubicBezTo>
                  <a:pt x="215050" y="303492"/>
                  <a:pt x="208695" y="297138"/>
                  <a:pt x="208695" y="289266"/>
                </a:cubicBezTo>
                <a:cubicBezTo>
                  <a:pt x="208695" y="281394"/>
                  <a:pt x="215050" y="275040"/>
                  <a:pt x="222924" y="275040"/>
                </a:cubicBezTo>
                <a:cubicBezTo>
                  <a:pt x="230797" y="275040"/>
                  <a:pt x="237153" y="281394"/>
                  <a:pt x="237153" y="289266"/>
                </a:cubicBezTo>
                <a:cubicBezTo>
                  <a:pt x="237153" y="297138"/>
                  <a:pt x="230797" y="303492"/>
                  <a:pt x="222924" y="303492"/>
                </a:cubicBezTo>
                <a:close/>
                <a:moveTo>
                  <a:pt x="218181" y="165972"/>
                </a:moveTo>
                <a:lnTo>
                  <a:pt x="218181" y="109067"/>
                </a:lnTo>
                <a:cubicBezTo>
                  <a:pt x="218181" y="106412"/>
                  <a:pt x="220268" y="104325"/>
                  <a:pt x="222924" y="104325"/>
                </a:cubicBezTo>
                <a:cubicBezTo>
                  <a:pt x="225580" y="104325"/>
                  <a:pt x="227667" y="106412"/>
                  <a:pt x="227667" y="109067"/>
                </a:cubicBezTo>
                <a:lnTo>
                  <a:pt x="227667" y="165972"/>
                </a:lnTo>
                <a:cubicBezTo>
                  <a:pt x="227667" y="168628"/>
                  <a:pt x="225580" y="170714"/>
                  <a:pt x="222924" y="170714"/>
                </a:cubicBezTo>
                <a:cubicBezTo>
                  <a:pt x="220268" y="170714"/>
                  <a:pt x="218181" y="168628"/>
                  <a:pt x="218181" y="165972"/>
                </a:cubicBezTo>
                <a:close/>
                <a:moveTo>
                  <a:pt x="104347" y="289266"/>
                </a:moveTo>
                <a:cubicBezTo>
                  <a:pt x="104347" y="291921"/>
                  <a:pt x="102260" y="294008"/>
                  <a:pt x="99604" y="294008"/>
                </a:cubicBezTo>
                <a:lnTo>
                  <a:pt x="42688" y="294008"/>
                </a:lnTo>
                <a:cubicBezTo>
                  <a:pt x="40031" y="294008"/>
                  <a:pt x="37944" y="291921"/>
                  <a:pt x="37944" y="289266"/>
                </a:cubicBezTo>
                <a:cubicBezTo>
                  <a:pt x="37944" y="286610"/>
                  <a:pt x="40031" y="284524"/>
                  <a:pt x="42688" y="284524"/>
                </a:cubicBezTo>
                <a:lnTo>
                  <a:pt x="99604" y="284524"/>
                </a:lnTo>
                <a:cubicBezTo>
                  <a:pt x="102260" y="284524"/>
                  <a:pt x="104347" y="286610"/>
                  <a:pt x="104347" y="289266"/>
                </a:cubicBezTo>
                <a:close/>
                <a:moveTo>
                  <a:pt x="407903" y="289266"/>
                </a:moveTo>
                <a:cubicBezTo>
                  <a:pt x="407903" y="291921"/>
                  <a:pt x="405816" y="294008"/>
                  <a:pt x="403160" y="294008"/>
                </a:cubicBezTo>
                <a:lnTo>
                  <a:pt x="346243" y="294008"/>
                </a:lnTo>
                <a:cubicBezTo>
                  <a:pt x="343587" y="294008"/>
                  <a:pt x="341500" y="291921"/>
                  <a:pt x="341500" y="289266"/>
                </a:cubicBezTo>
                <a:cubicBezTo>
                  <a:pt x="341500" y="286610"/>
                  <a:pt x="343587" y="284524"/>
                  <a:pt x="346243" y="284524"/>
                </a:cubicBezTo>
                <a:lnTo>
                  <a:pt x="403160" y="284524"/>
                </a:lnTo>
                <a:cubicBezTo>
                  <a:pt x="405816" y="284524"/>
                  <a:pt x="407903" y="286610"/>
                  <a:pt x="407903" y="289266"/>
                </a:cubicBezTo>
                <a:close/>
                <a:moveTo>
                  <a:pt x="227667" y="412559"/>
                </a:moveTo>
                <a:lnTo>
                  <a:pt x="227667" y="469464"/>
                </a:lnTo>
                <a:cubicBezTo>
                  <a:pt x="227667" y="472120"/>
                  <a:pt x="225580" y="474206"/>
                  <a:pt x="222924" y="474206"/>
                </a:cubicBezTo>
                <a:cubicBezTo>
                  <a:pt x="220268" y="474206"/>
                  <a:pt x="218181" y="472120"/>
                  <a:pt x="218181" y="469464"/>
                </a:cubicBezTo>
                <a:lnTo>
                  <a:pt x="218181" y="412559"/>
                </a:lnTo>
                <a:cubicBezTo>
                  <a:pt x="218181" y="409904"/>
                  <a:pt x="220268" y="407817"/>
                  <a:pt x="222924" y="407817"/>
                </a:cubicBezTo>
                <a:cubicBezTo>
                  <a:pt x="225580" y="407817"/>
                  <a:pt x="227667" y="409904"/>
                  <a:pt x="227667" y="412559"/>
                </a:cubicBezTo>
                <a:close/>
              </a:path>
            </a:pathLst>
          </a:custGeom>
          <a:solidFill>
            <a:schemeClr val="tx1"/>
          </a:solidFill>
          <a:ln w="9486" cap="flat">
            <a:noFill/>
            <a:prstDash val="solid"/>
            <a:miter/>
          </a:ln>
        </p:spPr>
        <p:txBody>
          <a:bodyPr rtlCol="0" anchor="ctr"/>
          <a:lstStyle/>
          <a:p>
            <a:pPr defTabSz="914363">
              <a:defRPr/>
            </a:pPr>
            <a:endParaRPr lang="en-US">
              <a:solidFill>
                <a:srgbClr val="044123"/>
              </a:solidFill>
              <a:latin typeface="Arial" panose="020B0604020202020204"/>
            </a:endParaRPr>
          </a:p>
        </p:txBody>
      </p:sp>
      <p:sp>
        <p:nvSpPr>
          <p:cNvPr id="34" name="Oval 33">
            <a:extLst>
              <a:ext uri="{FF2B5EF4-FFF2-40B4-BE49-F238E27FC236}">
                <a16:creationId xmlns:a16="http://schemas.microsoft.com/office/drawing/2014/main" id="{77304A95-7E0A-D78F-73E2-448EB42C39E1}"/>
              </a:ext>
            </a:extLst>
          </p:cNvPr>
          <p:cNvSpPr/>
          <p:nvPr/>
        </p:nvSpPr>
        <p:spPr bwMode="auto">
          <a:xfrm>
            <a:off x="8952306" y="979255"/>
            <a:ext cx="1201776" cy="1201776"/>
          </a:xfrm>
          <a:prstGeom prst="ellipse">
            <a:avLst/>
          </a:prstGeom>
          <a:solidFill>
            <a:schemeClr val="bg2"/>
          </a:solidFill>
          <a:ln w="9525">
            <a:noFill/>
            <a:round/>
            <a:headEnd/>
            <a:tailEnd/>
          </a:ln>
          <a:effectLst/>
        </p:spPr>
        <p:txBody>
          <a:bodyPr wrap="square" rtlCol="0" anchor="ctr"/>
          <a:lstStyle/>
          <a:p>
            <a:pPr algn="ctr" defTabSz="1219151" eaLnBrk="0" fontAlgn="base" hangingPunct="0">
              <a:spcBef>
                <a:spcPct val="0"/>
              </a:spcBef>
              <a:spcAft>
                <a:spcPct val="0"/>
              </a:spcAft>
              <a:defRPr/>
            </a:pPr>
            <a:endParaRPr lang="en-US" sz="2417" b="1">
              <a:solidFill>
                <a:srgbClr val="FFFFFF"/>
              </a:solidFill>
              <a:latin typeface="Arial"/>
            </a:endParaRPr>
          </a:p>
        </p:txBody>
      </p:sp>
      <p:sp>
        <p:nvSpPr>
          <p:cNvPr id="13" name="TextBox 12">
            <a:extLst>
              <a:ext uri="{FF2B5EF4-FFF2-40B4-BE49-F238E27FC236}">
                <a16:creationId xmlns:a16="http://schemas.microsoft.com/office/drawing/2014/main" id="{C9D41E2C-C3CC-C002-64AA-22B86AC18DCD}"/>
              </a:ext>
            </a:extLst>
          </p:cNvPr>
          <p:cNvSpPr txBox="1"/>
          <p:nvPr/>
        </p:nvSpPr>
        <p:spPr>
          <a:xfrm>
            <a:off x="9022226" y="1690530"/>
            <a:ext cx="1061935" cy="264500"/>
          </a:xfrm>
          <a:prstGeom prst="rect">
            <a:avLst/>
          </a:prstGeom>
          <a:noFill/>
        </p:spPr>
        <p:txBody>
          <a:bodyPr wrap="square" lIns="0" tIns="0" rIns="0" bIns="0" rtlCol="0" anchor="ctr">
            <a:noAutofit/>
          </a:bodyPr>
          <a:lstStyle>
            <a:defPPr>
              <a:defRPr lang="en-US"/>
            </a:defPPr>
            <a:lvl1pPr algn="ctr">
              <a:defRPr sz="2000">
                <a:solidFill>
                  <a:schemeClr val="bg1"/>
                </a:solidFill>
                <a:latin typeface="Consolas" panose="020B0609020204030204" pitchFamily="49" charset="0"/>
                <a:cs typeface="Consolas" panose="020B0609020204030204" pitchFamily="49" charset="0"/>
              </a:defRPr>
            </a:lvl1pPr>
          </a:lstStyle>
          <a:p>
            <a:pPr defTabSz="609526">
              <a:defRPr/>
            </a:pPr>
            <a:r>
              <a:rPr lang="en-US" sz="1100" b="1">
                <a:solidFill>
                  <a:srgbClr val="003324"/>
                </a:solidFill>
                <a:latin typeface="Arial Narrow" panose="020B0604020202020204" pitchFamily="34" charset="0"/>
                <a:cs typeface="Arial Narrow" panose="020B0604020202020204" pitchFamily="34" charset="0"/>
              </a:rPr>
              <a:t>CONTINUOUS INNOVATION</a:t>
            </a:r>
          </a:p>
        </p:txBody>
      </p:sp>
      <p:sp>
        <p:nvSpPr>
          <p:cNvPr id="91" name="Freeform 90">
            <a:extLst>
              <a:ext uri="{FF2B5EF4-FFF2-40B4-BE49-F238E27FC236}">
                <a16:creationId xmlns:a16="http://schemas.microsoft.com/office/drawing/2014/main" id="{A10E3970-6D10-F75F-0D0B-388AFC024FCF}"/>
              </a:ext>
            </a:extLst>
          </p:cNvPr>
          <p:cNvSpPr/>
          <p:nvPr/>
        </p:nvSpPr>
        <p:spPr>
          <a:xfrm>
            <a:off x="9442160" y="1197696"/>
            <a:ext cx="222068" cy="363289"/>
          </a:xfrm>
          <a:custGeom>
            <a:avLst/>
            <a:gdLst>
              <a:gd name="connsiteX0" fmla="*/ 267254 w 313167"/>
              <a:gd name="connsiteY0" fmla="*/ 41625 h 512322"/>
              <a:gd name="connsiteX1" fmla="*/ 151713 w 313167"/>
              <a:gd name="connsiteY1" fmla="*/ 180 h 512322"/>
              <a:gd name="connsiteX2" fmla="*/ 125 w 313167"/>
              <a:gd name="connsiteY2" fmla="*/ 151736 h 512322"/>
              <a:gd name="connsiteX3" fmla="*/ 19761 w 313167"/>
              <a:gd name="connsiteY3" fmla="*/ 239749 h 512322"/>
              <a:gd name="connsiteX4" fmla="*/ 37311 w 313167"/>
              <a:gd name="connsiteY4" fmla="*/ 266209 h 512322"/>
              <a:gd name="connsiteX5" fmla="*/ 71271 w 313167"/>
              <a:gd name="connsiteY5" fmla="*/ 351092 h 512322"/>
              <a:gd name="connsiteX6" fmla="*/ 71271 w 313167"/>
              <a:gd name="connsiteY6" fmla="*/ 398513 h 512322"/>
              <a:gd name="connsiteX7" fmla="*/ 242021 w 313167"/>
              <a:gd name="connsiteY7" fmla="*/ 398513 h 512322"/>
              <a:gd name="connsiteX8" fmla="*/ 242021 w 313167"/>
              <a:gd name="connsiteY8" fmla="*/ 351092 h 512322"/>
              <a:gd name="connsiteX9" fmla="*/ 276456 w 313167"/>
              <a:gd name="connsiteY9" fmla="*/ 265356 h 512322"/>
              <a:gd name="connsiteX10" fmla="*/ 293436 w 313167"/>
              <a:gd name="connsiteY10" fmla="*/ 239749 h 512322"/>
              <a:gd name="connsiteX11" fmla="*/ 313167 w 313167"/>
              <a:gd name="connsiteY11" fmla="*/ 151926 h 512322"/>
              <a:gd name="connsiteX12" fmla="*/ 267254 w 313167"/>
              <a:gd name="connsiteY12" fmla="*/ 41625 h 512322"/>
              <a:gd name="connsiteX13" fmla="*/ 146780 w 313167"/>
              <a:gd name="connsiteY13" fmla="*/ 389029 h 512322"/>
              <a:gd name="connsiteX14" fmla="*/ 128377 w 313167"/>
              <a:gd name="connsiteY14" fmla="*/ 204942 h 512322"/>
              <a:gd name="connsiteX15" fmla="*/ 185104 w 313167"/>
              <a:gd name="connsiteY15" fmla="*/ 204942 h 512322"/>
              <a:gd name="connsiteX16" fmla="*/ 166701 w 313167"/>
              <a:gd name="connsiteY16" fmla="*/ 389029 h 512322"/>
              <a:gd name="connsiteX17" fmla="*/ 146875 w 313167"/>
              <a:gd name="connsiteY17" fmla="*/ 389029 h 512322"/>
              <a:gd name="connsiteX18" fmla="*/ 285468 w 313167"/>
              <a:gd name="connsiteY18" fmla="*/ 234817 h 512322"/>
              <a:gd name="connsiteX19" fmla="*/ 268677 w 313167"/>
              <a:gd name="connsiteY19" fmla="*/ 260045 h 512322"/>
              <a:gd name="connsiteX20" fmla="*/ 232535 w 313167"/>
              <a:gd name="connsiteY20" fmla="*/ 351092 h 512322"/>
              <a:gd name="connsiteX21" fmla="*/ 232535 w 313167"/>
              <a:gd name="connsiteY21" fmla="*/ 389029 h 512322"/>
              <a:gd name="connsiteX22" fmla="*/ 176093 w 313167"/>
              <a:gd name="connsiteY22" fmla="*/ 389029 h 512322"/>
              <a:gd name="connsiteX23" fmla="*/ 194591 w 313167"/>
              <a:gd name="connsiteY23" fmla="*/ 204088 h 512322"/>
              <a:gd name="connsiteX24" fmla="*/ 190322 w 313167"/>
              <a:gd name="connsiteY24" fmla="*/ 194889 h 512322"/>
              <a:gd name="connsiteX25" fmla="*/ 182733 w 313167"/>
              <a:gd name="connsiteY25" fmla="*/ 195268 h 512322"/>
              <a:gd name="connsiteX26" fmla="*/ 130654 w 313167"/>
              <a:gd name="connsiteY26" fmla="*/ 195268 h 512322"/>
              <a:gd name="connsiteX27" fmla="*/ 122970 w 313167"/>
              <a:gd name="connsiteY27" fmla="*/ 194889 h 512322"/>
              <a:gd name="connsiteX28" fmla="*/ 118702 w 313167"/>
              <a:gd name="connsiteY28" fmla="*/ 204563 h 512322"/>
              <a:gd name="connsiteX29" fmla="*/ 137200 w 313167"/>
              <a:gd name="connsiteY29" fmla="*/ 389029 h 512322"/>
              <a:gd name="connsiteX30" fmla="*/ 80757 w 313167"/>
              <a:gd name="connsiteY30" fmla="*/ 389029 h 512322"/>
              <a:gd name="connsiteX31" fmla="*/ 80757 w 313167"/>
              <a:gd name="connsiteY31" fmla="*/ 351092 h 512322"/>
              <a:gd name="connsiteX32" fmla="*/ 45089 w 313167"/>
              <a:gd name="connsiteY32" fmla="*/ 260803 h 512322"/>
              <a:gd name="connsiteX33" fmla="*/ 27825 w 313167"/>
              <a:gd name="connsiteY33" fmla="*/ 234722 h 512322"/>
              <a:gd name="connsiteX34" fmla="*/ 9516 w 313167"/>
              <a:gd name="connsiteY34" fmla="*/ 152021 h 512322"/>
              <a:gd name="connsiteX35" fmla="*/ 151998 w 313167"/>
              <a:gd name="connsiteY35" fmla="*/ 9569 h 512322"/>
              <a:gd name="connsiteX36" fmla="*/ 260519 w 313167"/>
              <a:gd name="connsiteY36" fmla="*/ 48359 h 512322"/>
              <a:gd name="connsiteX37" fmla="*/ 303586 w 313167"/>
              <a:gd name="connsiteY37" fmla="*/ 151831 h 512322"/>
              <a:gd name="connsiteX38" fmla="*/ 285373 w 313167"/>
              <a:gd name="connsiteY38" fmla="*/ 234722 h 512322"/>
              <a:gd name="connsiteX39" fmla="*/ 80757 w 313167"/>
              <a:gd name="connsiteY39" fmla="*/ 417481 h 512322"/>
              <a:gd name="connsiteX40" fmla="*/ 232535 w 313167"/>
              <a:gd name="connsiteY40" fmla="*/ 417481 h 512322"/>
              <a:gd name="connsiteX41" fmla="*/ 232535 w 313167"/>
              <a:gd name="connsiteY41" fmla="*/ 426965 h 512322"/>
              <a:gd name="connsiteX42" fmla="*/ 80757 w 313167"/>
              <a:gd name="connsiteY42" fmla="*/ 426965 h 512322"/>
              <a:gd name="connsiteX43" fmla="*/ 80757 w 313167"/>
              <a:gd name="connsiteY43" fmla="*/ 417481 h 512322"/>
              <a:gd name="connsiteX44" fmla="*/ 99729 w 313167"/>
              <a:gd name="connsiteY44" fmla="*/ 445933 h 512322"/>
              <a:gd name="connsiteX45" fmla="*/ 213563 w 313167"/>
              <a:gd name="connsiteY45" fmla="*/ 445933 h 512322"/>
              <a:gd name="connsiteX46" fmla="*/ 213563 w 313167"/>
              <a:gd name="connsiteY46" fmla="*/ 455418 h 512322"/>
              <a:gd name="connsiteX47" fmla="*/ 99729 w 313167"/>
              <a:gd name="connsiteY47" fmla="*/ 455418 h 512322"/>
              <a:gd name="connsiteX48" fmla="*/ 99729 w 313167"/>
              <a:gd name="connsiteY48" fmla="*/ 445933 h 512322"/>
              <a:gd name="connsiteX49" fmla="*/ 109215 w 313167"/>
              <a:gd name="connsiteY49" fmla="*/ 479128 h 512322"/>
              <a:gd name="connsiteX50" fmla="*/ 151903 w 313167"/>
              <a:gd name="connsiteY50" fmla="*/ 512322 h 512322"/>
              <a:gd name="connsiteX51" fmla="*/ 161389 w 313167"/>
              <a:gd name="connsiteY51" fmla="*/ 512322 h 512322"/>
              <a:gd name="connsiteX52" fmla="*/ 204077 w 313167"/>
              <a:gd name="connsiteY52" fmla="*/ 479128 h 512322"/>
              <a:gd name="connsiteX53" fmla="*/ 204077 w 313167"/>
              <a:gd name="connsiteY53" fmla="*/ 474386 h 512322"/>
              <a:gd name="connsiteX54" fmla="*/ 109215 w 313167"/>
              <a:gd name="connsiteY54" fmla="*/ 474386 h 512322"/>
              <a:gd name="connsiteX55" fmla="*/ 109215 w 313167"/>
              <a:gd name="connsiteY55" fmla="*/ 479128 h 512322"/>
              <a:gd name="connsiteX56" fmla="*/ 193642 w 313167"/>
              <a:gd name="connsiteY56" fmla="*/ 483870 h 512322"/>
              <a:gd name="connsiteX57" fmla="*/ 161389 w 313167"/>
              <a:gd name="connsiteY57" fmla="*/ 502838 h 512322"/>
              <a:gd name="connsiteX58" fmla="*/ 151903 w 313167"/>
              <a:gd name="connsiteY58" fmla="*/ 502838 h 512322"/>
              <a:gd name="connsiteX59" fmla="*/ 119650 w 313167"/>
              <a:gd name="connsiteY59" fmla="*/ 483870 h 512322"/>
              <a:gd name="connsiteX60" fmla="*/ 193642 w 313167"/>
              <a:gd name="connsiteY60" fmla="*/ 483870 h 51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13167" h="512322">
                <a:moveTo>
                  <a:pt x="267254" y="41625"/>
                </a:moveTo>
                <a:cubicBezTo>
                  <a:pt x="236994" y="12794"/>
                  <a:pt x="196013" y="-1812"/>
                  <a:pt x="151713" y="180"/>
                </a:cubicBezTo>
                <a:cubicBezTo>
                  <a:pt x="69374" y="4068"/>
                  <a:pt x="2781" y="70647"/>
                  <a:pt x="125" y="151736"/>
                </a:cubicBezTo>
                <a:cubicBezTo>
                  <a:pt x="-1013" y="187112"/>
                  <a:pt x="5627" y="216702"/>
                  <a:pt x="19761" y="239749"/>
                </a:cubicBezTo>
                <a:cubicBezTo>
                  <a:pt x="25643" y="249328"/>
                  <a:pt x="31524" y="257863"/>
                  <a:pt x="37311" y="266209"/>
                </a:cubicBezTo>
                <a:cubicBezTo>
                  <a:pt x="56283" y="293713"/>
                  <a:pt x="71271" y="315527"/>
                  <a:pt x="71271" y="351092"/>
                </a:cubicBezTo>
                <a:lnTo>
                  <a:pt x="71271" y="398513"/>
                </a:lnTo>
                <a:lnTo>
                  <a:pt x="242021" y="398513"/>
                </a:lnTo>
                <a:lnTo>
                  <a:pt x="242021" y="351092"/>
                </a:lnTo>
                <a:cubicBezTo>
                  <a:pt x="242021" y="315337"/>
                  <a:pt x="257199" y="293334"/>
                  <a:pt x="276456" y="265356"/>
                </a:cubicBezTo>
                <a:cubicBezTo>
                  <a:pt x="282053" y="257294"/>
                  <a:pt x="287744" y="248948"/>
                  <a:pt x="293436" y="239749"/>
                </a:cubicBezTo>
                <a:cubicBezTo>
                  <a:pt x="309657" y="213572"/>
                  <a:pt x="313167" y="177533"/>
                  <a:pt x="313167" y="151926"/>
                </a:cubicBezTo>
                <a:cubicBezTo>
                  <a:pt x="313167" y="109057"/>
                  <a:pt x="296851" y="69888"/>
                  <a:pt x="267254" y="41625"/>
                </a:cubicBezTo>
                <a:close/>
                <a:moveTo>
                  <a:pt x="146780" y="389029"/>
                </a:moveTo>
                <a:lnTo>
                  <a:pt x="128377" y="204942"/>
                </a:lnTo>
                <a:cubicBezTo>
                  <a:pt x="150954" y="218030"/>
                  <a:pt x="162527" y="218030"/>
                  <a:pt x="185104" y="204942"/>
                </a:cubicBezTo>
                <a:lnTo>
                  <a:pt x="166701" y="389029"/>
                </a:lnTo>
                <a:lnTo>
                  <a:pt x="146875" y="389029"/>
                </a:lnTo>
                <a:close/>
                <a:moveTo>
                  <a:pt x="285468" y="234817"/>
                </a:moveTo>
                <a:cubicBezTo>
                  <a:pt x="279871" y="243827"/>
                  <a:pt x="274179" y="252078"/>
                  <a:pt x="268677" y="260045"/>
                </a:cubicBezTo>
                <a:cubicBezTo>
                  <a:pt x="249326" y="288213"/>
                  <a:pt x="232535" y="312492"/>
                  <a:pt x="232535" y="351092"/>
                </a:cubicBezTo>
                <a:lnTo>
                  <a:pt x="232535" y="389029"/>
                </a:lnTo>
                <a:lnTo>
                  <a:pt x="176093" y="389029"/>
                </a:lnTo>
                <a:lnTo>
                  <a:pt x="194591" y="204088"/>
                </a:lnTo>
                <a:cubicBezTo>
                  <a:pt x="194591" y="199821"/>
                  <a:pt x="192978" y="196501"/>
                  <a:pt x="190322" y="194889"/>
                </a:cubicBezTo>
                <a:cubicBezTo>
                  <a:pt x="188045" y="193561"/>
                  <a:pt x="185294" y="193751"/>
                  <a:pt x="182733" y="195268"/>
                </a:cubicBezTo>
                <a:cubicBezTo>
                  <a:pt x="160630" y="208546"/>
                  <a:pt x="152852" y="208546"/>
                  <a:pt x="130654" y="195268"/>
                </a:cubicBezTo>
                <a:cubicBezTo>
                  <a:pt x="128093" y="193751"/>
                  <a:pt x="125247" y="193561"/>
                  <a:pt x="122970" y="194889"/>
                </a:cubicBezTo>
                <a:cubicBezTo>
                  <a:pt x="120219" y="196406"/>
                  <a:pt x="118702" y="199726"/>
                  <a:pt x="118702" y="204563"/>
                </a:cubicBezTo>
                <a:lnTo>
                  <a:pt x="137200" y="389029"/>
                </a:lnTo>
                <a:lnTo>
                  <a:pt x="80757" y="389029"/>
                </a:lnTo>
                <a:lnTo>
                  <a:pt x="80757" y="351092"/>
                </a:lnTo>
                <a:cubicBezTo>
                  <a:pt x="80757" y="312587"/>
                  <a:pt x="64251" y="288592"/>
                  <a:pt x="45089" y="260803"/>
                </a:cubicBezTo>
                <a:cubicBezTo>
                  <a:pt x="39398" y="252552"/>
                  <a:pt x="33611" y="244111"/>
                  <a:pt x="27825" y="234722"/>
                </a:cubicBezTo>
                <a:cubicBezTo>
                  <a:pt x="14449" y="213003"/>
                  <a:pt x="8473" y="185879"/>
                  <a:pt x="9516" y="152021"/>
                </a:cubicBezTo>
                <a:cubicBezTo>
                  <a:pt x="11983" y="75863"/>
                  <a:pt x="74591" y="13268"/>
                  <a:pt x="151998" y="9569"/>
                </a:cubicBezTo>
                <a:cubicBezTo>
                  <a:pt x="193547" y="7577"/>
                  <a:pt x="232156" y="21329"/>
                  <a:pt x="260519" y="48359"/>
                </a:cubicBezTo>
                <a:cubicBezTo>
                  <a:pt x="288219" y="74820"/>
                  <a:pt x="303586" y="111523"/>
                  <a:pt x="303586" y="151831"/>
                </a:cubicBezTo>
                <a:cubicBezTo>
                  <a:pt x="303586" y="176205"/>
                  <a:pt x="300456" y="210443"/>
                  <a:pt x="285373" y="234722"/>
                </a:cubicBezTo>
                <a:close/>
                <a:moveTo>
                  <a:pt x="80757" y="417481"/>
                </a:moveTo>
                <a:lnTo>
                  <a:pt x="232535" y="417481"/>
                </a:lnTo>
                <a:lnTo>
                  <a:pt x="232535" y="426965"/>
                </a:lnTo>
                <a:lnTo>
                  <a:pt x="80757" y="426965"/>
                </a:lnTo>
                <a:lnTo>
                  <a:pt x="80757" y="417481"/>
                </a:lnTo>
                <a:close/>
                <a:moveTo>
                  <a:pt x="99729" y="445933"/>
                </a:moveTo>
                <a:lnTo>
                  <a:pt x="213563" y="445933"/>
                </a:lnTo>
                <a:lnTo>
                  <a:pt x="213563" y="455418"/>
                </a:lnTo>
                <a:lnTo>
                  <a:pt x="99729" y="455418"/>
                </a:lnTo>
                <a:lnTo>
                  <a:pt x="99729" y="445933"/>
                </a:lnTo>
                <a:close/>
                <a:moveTo>
                  <a:pt x="109215" y="479128"/>
                </a:moveTo>
                <a:cubicBezTo>
                  <a:pt x="109215" y="498381"/>
                  <a:pt x="134733" y="512322"/>
                  <a:pt x="151903" y="512322"/>
                </a:cubicBezTo>
                <a:lnTo>
                  <a:pt x="161389" y="512322"/>
                </a:lnTo>
                <a:cubicBezTo>
                  <a:pt x="178559" y="512322"/>
                  <a:pt x="204077" y="498381"/>
                  <a:pt x="204077" y="479128"/>
                </a:cubicBezTo>
                <a:lnTo>
                  <a:pt x="204077" y="474386"/>
                </a:lnTo>
                <a:lnTo>
                  <a:pt x="109215" y="474386"/>
                </a:lnTo>
                <a:lnTo>
                  <a:pt x="109215" y="479128"/>
                </a:lnTo>
                <a:close/>
                <a:moveTo>
                  <a:pt x="193642" y="483870"/>
                </a:moveTo>
                <a:cubicBezTo>
                  <a:pt x="189658" y="494018"/>
                  <a:pt x="173721" y="502838"/>
                  <a:pt x="161389" y="502838"/>
                </a:cubicBezTo>
                <a:lnTo>
                  <a:pt x="151903" y="502838"/>
                </a:lnTo>
                <a:cubicBezTo>
                  <a:pt x="139571" y="502838"/>
                  <a:pt x="123634" y="494018"/>
                  <a:pt x="119650" y="483870"/>
                </a:cubicBezTo>
                <a:lnTo>
                  <a:pt x="193642" y="483870"/>
                </a:lnTo>
                <a:close/>
              </a:path>
            </a:pathLst>
          </a:custGeom>
          <a:solidFill>
            <a:schemeClr val="tx1"/>
          </a:solidFill>
          <a:ln w="9486" cap="flat">
            <a:noFill/>
            <a:prstDash val="solid"/>
            <a:miter/>
          </a:ln>
        </p:spPr>
        <p:txBody>
          <a:bodyPr rtlCol="0" anchor="ctr"/>
          <a:lstStyle/>
          <a:p>
            <a:pPr defTabSz="914363">
              <a:defRPr/>
            </a:pPr>
            <a:endParaRPr lang="en-US">
              <a:solidFill>
                <a:srgbClr val="044123"/>
              </a:solidFill>
              <a:latin typeface="Arial" panose="020B0604020202020204"/>
            </a:endParaRPr>
          </a:p>
        </p:txBody>
      </p:sp>
      <p:sp>
        <p:nvSpPr>
          <p:cNvPr id="60" name="Rectangle 59">
            <a:extLst>
              <a:ext uri="{FF2B5EF4-FFF2-40B4-BE49-F238E27FC236}">
                <a16:creationId xmlns:a16="http://schemas.microsoft.com/office/drawing/2014/main" id="{24A64F91-C658-D8C2-0C14-57514255985E}"/>
              </a:ext>
            </a:extLst>
          </p:cNvPr>
          <p:cNvSpPr/>
          <p:nvPr/>
        </p:nvSpPr>
        <p:spPr>
          <a:xfrm>
            <a:off x="-3659" y="0"/>
            <a:ext cx="4099407" cy="602191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panose="020B0604020202020204"/>
            </a:endParaRPr>
          </a:p>
        </p:txBody>
      </p:sp>
      <p:cxnSp>
        <p:nvCxnSpPr>
          <p:cNvPr id="3" name="Straight Connector 2">
            <a:extLst>
              <a:ext uri="{FF2B5EF4-FFF2-40B4-BE49-F238E27FC236}">
                <a16:creationId xmlns:a16="http://schemas.microsoft.com/office/drawing/2014/main" id="{00E77523-126A-A86B-B70A-D6E1A6D116FC}"/>
              </a:ext>
            </a:extLst>
          </p:cNvPr>
          <p:cNvCxnSpPr>
            <a:cxnSpLocks/>
          </p:cNvCxnSpPr>
          <p:nvPr/>
        </p:nvCxnSpPr>
        <p:spPr>
          <a:xfrm>
            <a:off x="4918167" y="3734546"/>
            <a:ext cx="5314625" cy="406959"/>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B39AB1B5-F051-BC86-B130-950039FFD6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5922" y="2830770"/>
            <a:ext cx="349250" cy="328083"/>
          </a:xfrm>
          <a:prstGeom prst="rect">
            <a:avLst/>
          </a:prstGeom>
        </p:spPr>
      </p:pic>
      <p:sp>
        <p:nvSpPr>
          <p:cNvPr id="2" name="TextBox 1">
            <a:extLst>
              <a:ext uri="{FF2B5EF4-FFF2-40B4-BE49-F238E27FC236}">
                <a16:creationId xmlns:a16="http://schemas.microsoft.com/office/drawing/2014/main" id="{823F2B94-1D30-E961-EC78-D342DB8571DF}"/>
              </a:ext>
            </a:extLst>
          </p:cNvPr>
          <p:cNvSpPr txBox="1"/>
          <p:nvPr/>
        </p:nvSpPr>
        <p:spPr>
          <a:xfrm>
            <a:off x="419364" y="2500652"/>
            <a:ext cx="3284413" cy="1015663"/>
          </a:xfrm>
          <a:prstGeom prst="rect">
            <a:avLst/>
          </a:prstGeom>
          <a:noFill/>
        </p:spPr>
        <p:txBody>
          <a:bodyPr wrap="square" rtlCol="0" anchor="ctr">
            <a:spAutoFit/>
          </a:bodyPr>
          <a:lstStyle/>
          <a:p>
            <a:pPr defTabSz="1219102">
              <a:spcAft>
                <a:spcPts val="500"/>
              </a:spcAft>
              <a:defRPr/>
            </a:pPr>
            <a:r>
              <a:rPr lang="en-US" sz="2000">
                <a:solidFill>
                  <a:srgbClr val="FFFFFF"/>
                </a:solidFill>
                <a:latin typeface="Arial"/>
              </a:rPr>
              <a:t>Test Organizations </a:t>
            </a:r>
            <a:br>
              <a:rPr lang="en-US" sz="2000">
                <a:solidFill>
                  <a:srgbClr val="FFFFFF"/>
                </a:solidFill>
                <a:latin typeface="Arial"/>
              </a:rPr>
            </a:br>
            <a:r>
              <a:rPr lang="en-US" sz="2000">
                <a:solidFill>
                  <a:srgbClr val="FFFFFF"/>
                </a:solidFill>
                <a:latin typeface="Arial"/>
              </a:rPr>
              <a:t>Must Balance </a:t>
            </a:r>
            <a:br>
              <a:rPr lang="en-US" sz="2000">
                <a:solidFill>
                  <a:srgbClr val="FFFFFF"/>
                </a:solidFill>
                <a:latin typeface="Arial"/>
              </a:rPr>
            </a:br>
            <a:r>
              <a:rPr lang="en-US" sz="2000">
                <a:solidFill>
                  <a:srgbClr val="FFFFFF"/>
                </a:solidFill>
                <a:latin typeface="Arial"/>
              </a:rPr>
              <a:t>Competing Requirements</a:t>
            </a:r>
          </a:p>
        </p:txBody>
      </p:sp>
    </p:spTree>
    <p:extLst>
      <p:ext uri="{BB962C8B-B14F-4D97-AF65-F5344CB8AC3E}">
        <p14:creationId xmlns:p14="http://schemas.microsoft.com/office/powerpoint/2010/main" val="1627546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159E3-9286-8CA1-530A-36BB6F1ED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8670C-F695-0AFC-48A8-811F4D12C0F2}"/>
              </a:ext>
            </a:extLst>
          </p:cNvPr>
          <p:cNvSpPr>
            <a:spLocks noGrp="1"/>
          </p:cNvSpPr>
          <p:nvPr>
            <p:ph type="title"/>
          </p:nvPr>
        </p:nvSpPr>
        <p:spPr/>
        <p:txBody>
          <a:bodyPr/>
          <a:lstStyle/>
          <a:p>
            <a:r>
              <a:rPr lang="en-US"/>
              <a:t>How we do it..</a:t>
            </a:r>
          </a:p>
        </p:txBody>
      </p:sp>
    </p:spTree>
    <p:extLst>
      <p:ext uri="{BB962C8B-B14F-4D97-AF65-F5344CB8AC3E}">
        <p14:creationId xmlns:p14="http://schemas.microsoft.com/office/powerpoint/2010/main" val="69489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5BC3EC8-A9D0-C17A-9D31-3AAF0E36BEA6}"/>
              </a:ext>
            </a:extLst>
          </p:cNvPr>
          <p:cNvSpPr/>
          <p:nvPr/>
        </p:nvSpPr>
        <p:spPr bwMode="auto">
          <a:xfrm>
            <a:off x="4136387" y="-23597"/>
            <a:ext cx="8096252" cy="6021917"/>
          </a:xfrm>
          <a:prstGeom prst="rect">
            <a:avLst/>
          </a:prstGeom>
          <a:solidFill>
            <a:schemeClr val="bg2"/>
          </a:solidFill>
          <a:ln w="9525">
            <a:noFill/>
            <a:round/>
            <a:headEnd/>
            <a:tailEnd/>
          </a:ln>
          <a:effectLst/>
        </p:spPr>
        <p:txBody>
          <a:bodyPr wrap="square" rtlCol="0" anchor="ctr"/>
          <a:lstStyle/>
          <a:p>
            <a:pPr algn="ctr" defTabSz="914363" eaLnBrk="0" fontAlgn="base" hangingPunct="0">
              <a:spcBef>
                <a:spcPct val="0"/>
              </a:spcBef>
              <a:spcAft>
                <a:spcPct val="0"/>
              </a:spcAft>
            </a:pPr>
            <a:endParaRPr lang="en-US" b="1">
              <a:solidFill>
                <a:srgbClr val="FFFFFF"/>
              </a:solidFill>
              <a:latin typeface="Arial"/>
            </a:endParaRPr>
          </a:p>
        </p:txBody>
      </p:sp>
      <p:sp>
        <p:nvSpPr>
          <p:cNvPr id="13" name="Rectangle 12">
            <a:extLst>
              <a:ext uri="{FF2B5EF4-FFF2-40B4-BE49-F238E27FC236}">
                <a16:creationId xmlns:a16="http://schemas.microsoft.com/office/drawing/2014/main" id="{532E8F9B-1179-D57F-0C6D-22AC7C261802}"/>
              </a:ext>
            </a:extLst>
          </p:cNvPr>
          <p:cNvSpPr/>
          <p:nvPr/>
        </p:nvSpPr>
        <p:spPr>
          <a:xfrm>
            <a:off x="-3659" y="0"/>
            <a:ext cx="4099407" cy="602191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panose="020B0604020202020204"/>
            </a:endParaRPr>
          </a:p>
        </p:txBody>
      </p:sp>
      <p:sp>
        <p:nvSpPr>
          <p:cNvPr id="10" name="TextBox 9">
            <a:extLst>
              <a:ext uri="{FF2B5EF4-FFF2-40B4-BE49-F238E27FC236}">
                <a16:creationId xmlns:a16="http://schemas.microsoft.com/office/drawing/2014/main" id="{B12D638D-3FE4-90E7-6396-4D9307AD4A80}"/>
              </a:ext>
            </a:extLst>
          </p:cNvPr>
          <p:cNvSpPr txBox="1"/>
          <p:nvPr/>
        </p:nvSpPr>
        <p:spPr>
          <a:xfrm>
            <a:off x="419363" y="2654540"/>
            <a:ext cx="3539401" cy="707886"/>
          </a:xfrm>
          <a:prstGeom prst="rect">
            <a:avLst/>
          </a:prstGeom>
          <a:noFill/>
        </p:spPr>
        <p:txBody>
          <a:bodyPr wrap="square" rtlCol="0" anchor="ctr">
            <a:spAutoFit/>
          </a:bodyPr>
          <a:lstStyle/>
          <a:p>
            <a:pPr defTabSz="1219102">
              <a:spcAft>
                <a:spcPts val="500"/>
              </a:spcAft>
              <a:defRPr/>
            </a:pPr>
            <a:r>
              <a:rPr lang="en-US" sz="2000">
                <a:solidFill>
                  <a:srgbClr val="FFFFFF"/>
                </a:solidFill>
                <a:latin typeface="Arial"/>
              </a:rPr>
              <a:t>NI’s Integrated platform scales to your evolving needs</a:t>
            </a:r>
          </a:p>
        </p:txBody>
      </p:sp>
      <p:sp>
        <p:nvSpPr>
          <p:cNvPr id="3" name="Rectangle 2">
            <a:extLst>
              <a:ext uri="{FF2B5EF4-FFF2-40B4-BE49-F238E27FC236}">
                <a16:creationId xmlns:a16="http://schemas.microsoft.com/office/drawing/2014/main" id="{DD6E0F7D-B4EC-2EFE-D67E-128B7C5F7E29}"/>
              </a:ext>
            </a:extLst>
          </p:cNvPr>
          <p:cNvSpPr/>
          <p:nvPr/>
        </p:nvSpPr>
        <p:spPr bwMode="auto">
          <a:xfrm>
            <a:off x="7341665" y="-23597"/>
            <a:ext cx="4861188" cy="751668"/>
          </a:xfrm>
          <a:prstGeom prst="rect">
            <a:avLst/>
          </a:prstGeom>
          <a:solidFill>
            <a:schemeClr val="accent1"/>
          </a:solidFill>
          <a:ln w="9525">
            <a:noFill/>
            <a:round/>
            <a:headEnd/>
            <a:tailEnd/>
          </a:ln>
          <a:effectLst/>
        </p:spPr>
        <p:txBody>
          <a:bodyPr wrap="square" rtlCol="0" anchor="ctr"/>
          <a:lstStyle/>
          <a:p>
            <a:pPr algn="ctr" defTabSz="761939" eaLnBrk="0" fontAlgn="base" hangingPunct="0">
              <a:spcBef>
                <a:spcPct val="0"/>
              </a:spcBef>
              <a:spcAft>
                <a:spcPct val="0"/>
              </a:spcAft>
            </a:pPr>
            <a:r>
              <a:rPr lang="en-US" sz="1333" b="1">
                <a:solidFill>
                  <a:srgbClr val="FFFFFF"/>
                </a:solidFill>
                <a:latin typeface="Arial"/>
              </a:rPr>
              <a:t>ANIMATED</a:t>
            </a:r>
            <a:br>
              <a:rPr lang="en-US" sz="1333" b="1">
                <a:solidFill>
                  <a:srgbClr val="FFFFFF"/>
                </a:solidFill>
                <a:latin typeface="Arial"/>
              </a:rPr>
            </a:br>
            <a:r>
              <a:rPr lang="en-US" sz="1333" b="1">
                <a:solidFill>
                  <a:srgbClr val="FFFFFF"/>
                </a:solidFill>
                <a:latin typeface="Arial"/>
              </a:rPr>
              <a:t>Option 1 – Focus on the Lifecycle – notion of reuse and scale across departments</a:t>
            </a:r>
          </a:p>
        </p:txBody>
      </p:sp>
      <p:sp>
        <p:nvSpPr>
          <p:cNvPr id="62" name="Rounded Rectangle 35">
            <a:extLst>
              <a:ext uri="{FF2B5EF4-FFF2-40B4-BE49-F238E27FC236}">
                <a16:creationId xmlns:a16="http://schemas.microsoft.com/office/drawing/2014/main" id="{19BA4D64-414F-F139-1B61-FE14F9293E0D}"/>
              </a:ext>
            </a:extLst>
          </p:cNvPr>
          <p:cNvSpPr/>
          <p:nvPr/>
        </p:nvSpPr>
        <p:spPr>
          <a:xfrm>
            <a:off x="5032374" y="1276467"/>
            <a:ext cx="6223000" cy="3596971"/>
          </a:xfrm>
          <a:prstGeom prst="roundRect">
            <a:avLst>
              <a:gd name="adj" fmla="val 4483"/>
            </a:avLst>
          </a:prstGeom>
          <a:noFill/>
          <a:ln w="6350">
            <a:solidFill>
              <a:schemeClr val="bg2">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defRPr/>
            </a:pPr>
            <a:endParaRPr lang="en-US">
              <a:solidFill>
                <a:srgbClr val="FFFFFF"/>
              </a:solidFill>
              <a:latin typeface="Arial" panose="020B0604020202020204"/>
            </a:endParaRPr>
          </a:p>
        </p:txBody>
      </p:sp>
      <p:grpSp>
        <p:nvGrpSpPr>
          <p:cNvPr id="68" name="Group 67">
            <a:extLst>
              <a:ext uri="{FF2B5EF4-FFF2-40B4-BE49-F238E27FC236}">
                <a16:creationId xmlns:a16="http://schemas.microsoft.com/office/drawing/2014/main" id="{31A04DB8-6226-5EC2-C944-99D9A1B10D8C}"/>
              </a:ext>
            </a:extLst>
          </p:cNvPr>
          <p:cNvGrpSpPr/>
          <p:nvPr/>
        </p:nvGrpSpPr>
        <p:grpSpPr>
          <a:xfrm>
            <a:off x="6184010" y="1148480"/>
            <a:ext cx="990600" cy="256481"/>
            <a:chOff x="7420812" y="1378175"/>
            <a:chExt cx="1188720" cy="307777"/>
          </a:xfrm>
        </p:grpSpPr>
        <p:sp>
          <p:nvSpPr>
            <p:cNvPr id="5" name="Rectangle 4">
              <a:extLst>
                <a:ext uri="{FF2B5EF4-FFF2-40B4-BE49-F238E27FC236}">
                  <a16:creationId xmlns:a16="http://schemas.microsoft.com/office/drawing/2014/main" id="{D21B1B47-2912-7E28-84CD-9F40C838926E}"/>
                </a:ext>
              </a:extLst>
            </p:cNvPr>
            <p:cNvSpPr/>
            <p:nvPr/>
          </p:nvSpPr>
          <p:spPr bwMode="auto">
            <a:xfrm>
              <a:off x="7420812" y="1378175"/>
              <a:ext cx="1188720" cy="307777"/>
            </a:xfrm>
            <a:prstGeom prst="rect">
              <a:avLst/>
            </a:prstGeom>
            <a:solidFill>
              <a:schemeClr val="bg1"/>
            </a:solidFill>
            <a:ln w="9525">
              <a:noFill/>
              <a:round/>
              <a:headEnd/>
              <a:tailEnd/>
            </a:ln>
            <a:effectLst/>
          </p:spPr>
          <p:txBody>
            <a:bodyPr wrap="square" lIns="0" tIns="0" rIns="0" bIns="0" rtlCol="0" anchor="ctr"/>
            <a:lstStyle/>
            <a:p>
              <a:pPr algn="ctr" defTabSz="914327" eaLnBrk="0" fontAlgn="base" hangingPunct="0">
                <a:spcBef>
                  <a:spcPct val="0"/>
                </a:spcBef>
                <a:spcAft>
                  <a:spcPct val="0"/>
                </a:spcAft>
              </a:pPr>
              <a:r>
                <a:rPr lang="en-US" sz="1000">
                  <a:solidFill>
                    <a:srgbClr val="000000"/>
                  </a:solidFill>
                  <a:latin typeface="Arial"/>
                </a:rPr>
                <a:t>Design</a:t>
              </a:r>
            </a:p>
          </p:txBody>
        </p:sp>
        <p:sp>
          <p:nvSpPr>
            <p:cNvPr id="63" name="Freeform 17">
              <a:extLst>
                <a:ext uri="{FF2B5EF4-FFF2-40B4-BE49-F238E27FC236}">
                  <a16:creationId xmlns:a16="http://schemas.microsoft.com/office/drawing/2014/main" id="{6908565B-46B3-771C-142C-2B7C3C5CBFE2}"/>
                </a:ext>
              </a:extLst>
            </p:cNvPr>
            <p:cNvSpPr/>
            <p:nvPr/>
          </p:nvSpPr>
          <p:spPr>
            <a:xfrm rot="16200000">
              <a:off x="8327325" y="1483856"/>
              <a:ext cx="199663" cy="96414"/>
            </a:xfrm>
            <a:custGeom>
              <a:avLst/>
              <a:gdLst>
                <a:gd name="connsiteX0" fmla="*/ 0 w 210502"/>
                <a:gd name="connsiteY0" fmla="*/ 28575 h 134302"/>
                <a:gd name="connsiteX1" fmla="*/ 28575 w 210502"/>
                <a:gd name="connsiteY1" fmla="*/ 0 h 134302"/>
                <a:gd name="connsiteX2" fmla="*/ 105728 w 210502"/>
                <a:gd name="connsiteY2" fmla="*/ 75248 h 134302"/>
                <a:gd name="connsiteX3" fmla="*/ 180975 w 210502"/>
                <a:gd name="connsiteY3" fmla="*/ 0 h 134302"/>
                <a:gd name="connsiteX4" fmla="*/ 210502 w 210502"/>
                <a:gd name="connsiteY4" fmla="*/ 29528 h 134302"/>
                <a:gd name="connsiteX5" fmla="*/ 105728 w 210502"/>
                <a:gd name="connsiteY5" fmla="*/ 134302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02" h="134302">
                  <a:moveTo>
                    <a:pt x="0" y="28575"/>
                  </a:moveTo>
                  <a:lnTo>
                    <a:pt x="28575" y="0"/>
                  </a:lnTo>
                  <a:lnTo>
                    <a:pt x="105728" y="75248"/>
                  </a:lnTo>
                  <a:lnTo>
                    <a:pt x="180975" y="0"/>
                  </a:lnTo>
                  <a:lnTo>
                    <a:pt x="210502" y="29528"/>
                  </a:lnTo>
                  <a:lnTo>
                    <a:pt x="105728" y="134302"/>
                  </a:lnTo>
                  <a:close/>
                </a:path>
              </a:pathLst>
            </a:custGeom>
            <a:solidFill>
              <a:srgbClr val="0A2B25"/>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endParaRPr lang="en-US">
                <a:solidFill>
                  <a:srgbClr val="044123"/>
                </a:solidFill>
                <a:latin typeface="Arial" panose="020B0604020202020204"/>
              </a:endParaRPr>
            </a:p>
          </p:txBody>
        </p:sp>
      </p:grpSp>
      <p:grpSp>
        <p:nvGrpSpPr>
          <p:cNvPr id="69" name="Group 68">
            <a:extLst>
              <a:ext uri="{FF2B5EF4-FFF2-40B4-BE49-F238E27FC236}">
                <a16:creationId xmlns:a16="http://schemas.microsoft.com/office/drawing/2014/main" id="{AE51DC42-56AB-27EB-37B5-2C800FCAC0AF}"/>
              </a:ext>
            </a:extLst>
          </p:cNvPr>
          <p:cNvGrpSpPr/>
          <p:nvPr/>
        </p:nvGrpSpPr>
        <p:grpSpPr>
          <a:xfrm>
            <a:off x="7487708" y="1148480"/>
            <a:ext cx="990600" cy="256481"/>
            <a:chOff x="8985249" y="1378175"/>
            <a:chExt cx="1188720" cy="307777"/>
          </a:xfrm>
        </p:grpSpPr>
        <p:sp>
          <p:nvSpPr>
            <p:cNvPr id="6" name="Rectangle 5">
              <a:extLst>
                <a:ext uri="{FF2B5EF4-FFF2-40B4-BE49-F238E27FC236}">
                  <a16:creationId xmlns:a16="http://schemas.microsoft.com/office/drawing/2014/main" id="{C45CEB08-A03E-2C07-A5EE-0B8A7F99BEC1}"/>
                </a:ext>
              </a:extLst>
            </p:cNvPr>
            <p:cNvSpPr/>
            <p:nvPr/>
          </p:nvSpPr>
          <p:spPr bwMode="auto">
            <a:xfrm>
              <a:off x="8985249" y="1378175"/>
              <a:ext cx="1188720" cy="307777"/>
            </a:xfrm>
            <a:prstGeom prst="rect">
              <a:avLst/>
            </a:prstGeom>
            <a:solidFill>
              <a:schemeClr val="bg1"/>
            </a:solidFill>
            <a:ln w="9525">
              <a:noFill/>
              <a:round/>
              <a:headEnd/>
              <a:tailEnd/>
            </a:ln>
            <a:effectLst/>
          </p:spPr>
          <p:txBody>
            <a:bodyPr wrap="square" lIns="0" tIns="0" rIns="0" bIns="0" rtlCol="0" anchor="ctr"/>
            <a:lstStyle/>
            <a:p>
              <a:pPr algn="ctr" defTabSz="914327" eaLnBrk="0" fontAlgn="base" hangingPunct="0">
                <a:spcBef>
                  <a:spcPct val="0"/>
                </a:spcBef>
                <a:spcAft>
                  <a:spcPct val="0"/>
                </a:spcAft>
              </a:pPr>
              <a:r>
                <a:rPr lang="en-US" sz="1000">
                  <a:solidFill>
                    <a:srgbClr val="000000"/>
                  </a:solidFill>
                  <a:latin typeface="Arial"/>
                </a:rPr>
                <a:t>Validation</a:t>
              </a:r>
            </a:p>
          </p:txBody>
        </p:sp>
        <p:sp>
          <p:nvSpPr>
            <p:cNvPr id="8" name="Freeform 17">
              <a:extLst>
                <a:ext uri="{FF2B5EF4-FFF2-40B4-BE49-F238E27FC236}">
                  <a16:creationId xmlns:a16="http://schemas.microsoft.com/office/drawing/2014/main" id="{3DE39868-C2F4-1B8D-19E6-0FF0D1413B58}"/>
                </a:ext>
              </a:extLst>
            </p:cNvPr>
            <p:cNvSpPr/>
            <p:nvPr/>
          </p:nvSpPr>
          <p:spPr>
            <a:xfrm rot="16200000">
              <a:off x="9923423" y="1483856"/>
              <a:ext cx="199663" cy="96414"/>
            </a:xfrm>
            <a:custGeom>
              <a:avLst/>
              <a:gdLst>
                <a:gd name="connsiteX0" fmla="*/ 0 w 210502"/>
                <a:gd name="connsiteY0" fmla="*/ 28575 h 134302"/>
                <a:gd name="connsiteX1" fmla="*/ 28575 w 210502"/>
                <a:gd name="connsiteY1" fmla="*/ 0 h 134302"/>
                <a:gd name="connsiteX2" fmla="*/ 105728 w 210502"/>
                <a:gd name="connsiteY2" fmla="*/ 75248 h 134302"/>
                <a:gd name="connsiteX3" fmla="*/ 180975 w 210502"/>
                <a:gd name="connsiteY3" fmla="*/ 0 h 134302"/>
                <a:gd name="connsiteX4" fmla="*/ 210502 w 210502"/>
                <a:gd name="connsiteY4" fmla="*/ 29528 h 134302"/>
                <a:gd name="connsiteX5" fmla="*/ 105728 w 210502"/>
                <a:gd name="connsiteY5" fmla="*/ 134302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02" h="134302">
                  <a:moveTo>
                    <a:pt x="0" y="28575"/>
                  </a:moveTo>
                  <a:lnTo>
                    <a:pt x="28575" y="0"/>
                  </a:lnTo>
                  <a:lnTo>
                    <a:pt x="105728" y="75248"/>
                  </a:lnTo>
                  <a:lnTo>
                    <a:pt x="180975" y="0"/>
                  </a:lnTo>
                  <a:lnTo>
                    <a:pt x="210502" y="29528"/>
                  </a:lnTo>
                  <a:lnTo>
                    <a:pt x="105728" y="134302"/>
                  </a:lnTo>
                  <a:close/>
                </a:path>
              </a:pathLst>
            </a:custGeom>
            <a:solidFill>
              <a:srgbClr val="0A2B25"/>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endParaRPr lang="en-US">
                <a:solidFill>
                  <a:srgbClr val="044123"/>
                </a:solidFill>
                <a:latin typeface="Arial" panose="020B0604020202020204"/>
              </a:endParaRPr>
            </a:p>
          </p:txBody>
        </p:sp>
      </p:grpSp>
      <p:grpSp>
        <p:nvGrpSpPr>
          <p:cNvPr id="70" name="Group 69">
            <a:extLst>
              <a:ext uri="{FF2B5EF4-FFF2-40B4-BE49-F238E27FC236}">
                <a16:creationId xmlns:a16="http://schemas.microsoft.com/office/drawing/2014/main" id="{1F48385C-C57C-649C-6993-9447BF8C7460}"/>
              </a:ext>
            </a:extLst>
          </p:cNvPr>
          <p:cNvGrpSpPr/>
          <p:nvPr/>
        </p:nvGrpSpPr>
        <p:grpSpPr>
          <a:xfrm>
            <a:off x="8814182" y="1148480"/>
            <a:ext cx="990600" cy="256481"/>
            <a:chOff x="10577018" y="1378175"/>
            <a:chExt cx="1188720" cy="307777"/>
          </a:xfrm>
        </p:grpSpPr>
        <p:sp>
          <p:nvSpPr>
            <p:cNvPr id="7" name="Rectangle 6">
              <a:extLst>
                <a:ext uri="{FF2B5EF4-FFF2-40B4-BE49-F238E27FC236}">
                  <a16:creationId xmlns:a16="http://schemas.microsoft.com/office/drawing/2014/main" id="{DB2C451D-EDC5-051E-4ABA-BEB7F7550EA3}"/>
                </a:ext>
              </a:extLst>
            </p:cNvPr>
            <p:cNvSpPr/>
            <p:nvPr/>
          </p:nvSpPr>
          <p:spPr bwMode="auto">
            <a:xfrm>
              <a:off x="10577018" y="1378175"/>
              <a:ext cx="1188720" cy="307777"/>
            </a:xfrm>
            <a:prstGeom prst="rect">
              <a:avLst/>
            </a:prstGeom>
            <a:solidFill>
              <a:schemeClr val="bg1"/>
            </a:solidFill>
            <a:ln w="9525">
              <a:noFill/>
              <a:round/>
              <a:headEnd/>
              <a:tailEnd/>
            </a:ln>
            <a:effectLst/>
          </p:spPr>
          <p:txBody>
            <a:bodyPr wrap="square" lIns="0" tIns="0" rIns="0" bIns="0" rtlCol="0" anchor="ctr"/>
            <a:lstStyle/>
            <a:p>
              <a:pPr algn="ctr" defTabSz="914327" eaLnBrk="0" fontAlgn="base" hangingPunct="0">
                <a:spcBef>
                  <a:spcPct val="0"/>
                </a:spcBef>
                <a:spcAft>
                  <a:spcPct val="0"/>
                </a:spcAft>
              </a:pPr>
              <a:r>
                <a:rPr lang="en-US" sz="1000">
                  <a:solidFill>
                    <a:srgbClr val="000000"/>
                  </a:solidFill>
                  <a:latin typeface="Arial"/>
                </a:rPr>
                <a:t>Production</a:t>
              </a:r>
            </a:p>
          </p:txBody>
        </p:sp>
        <p:sp>
          <p:nvSpPr>
            <p:cNvPr id="9" name="Freeform 17">
              <a:extLst>
                <a:ext uri="{FF2B5EF4-FFF2-40B4-BE49-F238E27FC236}">
                  <a16:creationId xmlns:a16="http://schemas.microsoft.com/office/drawing/2014/main" id="{AC815B77-7E22-4E78-4FEB-D7827A94EE18}"/>
                </a:ext>
              </a:extLst>
            </p:cNvPr>
            <p:cNvSpPr/>
            <p:nvPr/>
          </p:nvSpPr>
          <p:spPr>
            <a:xfrm rot="16200000">
              <a:off x="11537762" y="1483856"/>
              <a:ext cx="199663" cy="96414"/>
            </a:xfrm>
            <a:custGeom>
              <a:avLst/>
              <a:gdLst>
                <a:gd name="connsiteX0" fmla="*/ 0 w 210502"/>
                <a:gd name="connsiteY0" fmla="*/ 28575 h 134302"/>
                <a:gd name="connsiteX1" fmla="*/ 28575 w 210502"/>
                <a:gd name="connsiteY1" fmla="*/ 0 h 134302"/>
                <a:gd name="connsiteX2" fmla="*/ 105728 w 210502"/>
                <a:gd name="connsiteY2" fmla="*/ 75248 h 134302"/>
                <a:gd name="connsiteX3" fmla="*/ 180975 w 210502"/>
                <a:gd name="connsiteY3" fmla="*/ 0 h 134302"/>
                <a:gd name="connsiteX4" fmla="*/ 210502 w 210502"/>
                <a:gd name="connsiteY4" fmla="*/ 29528 h 134302"/>
                <a:gd name="connsiteX5" fmla="*/ 105728 w 210502"/>
                <a:gd name="connsiteY5" fmla="*/ 134302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02" h="134302">
                  <a:moveTo>
                    <a:pt x="0" y="28575"/>
                  </a:moveTo>
                  <a:lnTo>
                    <a:pt x="28575" y="0"/>
                  </a:lnTo>
                  <a:lnTo>
                    <a:pt x="105728" y="75248"/>
                  </a:lnTo>
                  <a:lnTo>
                    <a:pt x="180975" y="0"/>
                  </a:lnTo>
                  <a:lnTo>
                    <a:pt x="210502" y="29528"/>
                  </a:lnTo>
                  <a:lnTo>
                    <a:pt x="105728" y="134302"/>
                  </a:lnTo>
                  <a:close/>
                </a:path>
              </a:pathLst>
            </a:custGeom>
            <a:solidFill>
              <a:srgbClr val="0A2B25"/>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3">
                <a:defRPr/>
              </a:pPr>
              <a:endParaRPr lang="en-US">
                <a:solidFill>
                  <a:srgbClr val="044123"/>
                </a:solidFill>
                <a:latin typeface="Arial" panose="020B0604020202020204"/>
              </a:endParaRPr>
            </a:p>
          </p:txBody>
        </p:sp>
      </p:grpSp>
      <p:sp>
        <p:nvSpPr>
          <p:cNvPr id="52" name="Rectangle 51">
            <a:extLst>
              <a:ext uri="{FF2B5EF4-FFF2-40B4-BE49-F238E27FC236}">
                <a16:creationId xmlns:a16="http://schemas.microsoft.com/office/drawing/2014/main" id="{27C610CD-62FB-54C4-8113-A2955CEF1330}"/>
              </a:ext>
            </a:extLst>
          </p:cNvPr>
          <p:cNvSpPr/>
          <p:nvPr/>
        </p:nvSpPr>
        <p:spPr bwMode="auto">
          <a:xfrm>
            <a:off x="5304253" y="1562879"/>
            <a:ext cx="5708819" cy="542853"/>
          </a:xfrm>
          <a:prstGeom prst="rect">
            <a:avLst/>
          </a:prstGeom>
          <a:solidFill>
            <a:schemeClr val="accent3"/>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eaLnBrk="0" fontAlgn="base" hangingPunct="0">
              <a:spcBef>
                <a:spcPct val="0"/>
              </a:spcBef>
              <a:spcAft>
                <a:spcPct val="0"/>
              </a:spcAft>
              <a:defRPr/>
            </a:pPr>
            <a:r>
              <a:rPr lang="en-US" sz="1500">
                <a:solidFill>
                  <a:srgbClr val="FFFFFF"/>
                </a:solidFill>
                <a:latin typeface="Arial Black"/>
              </a:rPr>
              <a:t>Improve the Product</a:t>
            </a:r>
          </a:p>
          <a:p>
            <a:pPr defTabSz="914327" eaLnBrk="0" fontAlgn="base" hangingPunct="0">
              <a:spcBef>
                <a:spcPct val="0"/>
              </a:spcBef>
              <a:spcAft>
                <a:spcPct val="0"/>
              </a:spcAft>
              <a:defRPr/>
            </a:pPr>
            <a:r>
              <a:rPr lang="en-US" sz="1000">
                <a:solidFill>
                  <a:srgbClr val="003324"/>
                </a:solidFill>
                <a:latin typeface="Arial"/>
              </a:rPr>
              <a:t>Analytics Software</a:t>
            </a:r>
          </a:p>
        </p:txBody>
      </p:sp>
      <p:grpSp>
        <p:nvGrpSpPr>
          <p:cNvPr id="67" name="Group 66">
            <a:extLst>
              <a:ext uri="{FF2B5EF4-FFF2-40B4-BE49-F238E27FC236}">
                <a16:creationId xmlns:a16="http://schemas.microsoft.com/office/drawing/2014/main" id="{012F9B49-E4B6-73F2-87BD-D7CD28ED526B}"/>
              </a:ext>
            </a:extLst>
          </p:cNvPr>
          <p:cNvGrpSpPr/>
          <p:nvPr/>
        </p:nvGrpSpPr>
        <p:grpSpPr>
          <a:xfrm>
            <a:off x="5301828" y="2157447"/>
            <a:ext cx="5711019" cy="951222"/>
            <a:chOff x="6362193" y="2588936"/>
            <a:chExt cx="6853223" cy="1141466"/>
          </a:xfrm>
        </p:grpSpPr>
        <p:sp>
          <p:nvSpPr>
            <p:cNvPr id="30" name="Rectangle 29">
              <a:extLst>
                <a:ext uri="{FF2B5EF4-FFF2-40B4-BE49-F238E27FC236}">
                  <a16:creationId xmlns:a16="http://schemas.microsoft.com/office/drawing/2014/main" id="{DB9A629B-62EC-9074-158B-F71481D75488}"/>
                </a:ext>
              </a:extLst>
            </p:cNvPr>
            <p:cNvSpPr/>
            <p:nvPr/>
          </p:nvSpPr>
          <p:spPr bwMode="auto">
            <a:xfrm>
              <a:off x="6362193" y="2588936"/>
              <a:ext cx="3394000" cy="1134059"/>
            </a:xfrm>
            <a:prstGeom prst="rect">
              <a:avLst/>
            </a:prstGeom>
            <a:solidFill>
              <a:schemeClr val="accent1"/>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eaLnBrk="0" fontAlgn="base" hangingPunct="0">
                <a:spcBef>
                  <a:spcPct val="0"/>
                </a:spcBef>
                <a:spcAft>
                  <a:spcPct val="0"/>
                </a:spcAft>
                <a:defRPr/>
              </a:pPr>
              <a:r>
                <a:rPr lang="en-US" sz="1500">
                  <a:solidFill>
                    <a:srgbClr val="003324"/>
                  </a:solidFill>
                  <a:latin typeface="Arial Black"/>
                </a:rPr>
                <a:t>Run the Lab</a:t>
              </a:r>
            </a:p>
            <a:p>
              <a:pPr defTabSz="914327" eaLnBrk="0" fontAlgn="base" hangingPunct="0">
                <a:spcBef>
                  <a:spcPct val="0"/>
                </a:spcBef>
                <a:spcAft>
                  <a:spcPct val="0"/>
                </a:spcAft>
                <a:defRPr/>
              </a:pPr>
              <a:r>
                <a:rPr lang="en-US" sz="1000">
                  <a:solidFill>
                    <a:srgbClr val="003324"/>
                  </a:solidFill>
                  <a:latin typeface="Arial"/>
                </a:rPr>
                <a:t>Hardware &amp; Software</a:t>
              </a:r>
            </a:p>
          </p:txBody>
        </p:sp>
        <p:sp>
          <p:nvSpPr>
            <p:cNvPr id="32" name="Rectangle 31">
              <a:extLst>
                <a:ext uri="{FF2B5EF4-FFF2-40B4-BE49-F238E27FC236}">
                  <a16:creationId xmlns:a16="http://schemas.microsoft.com/office/drawing/2014/main" id="{253131CC-067A-5496-67B2-C5BFE824E1C0}"/>
                </a:ext>
              </a:extLst>
            </p:cNvPr>
            <p:cNvSpPr/>
            <p:nvPr/>
          </p:nvSpPr>
          <p:spPr bwMode="auto">
            <a:xfrm>
              <a:off x="9821416" y="2588936"/>
              <a:ext cx="3394000" cy="1134059"/>
            </a:xfrm>
            <a:prstGeom prst="rect">
              <a:avLst/>
            </a:prstGeom>
            <a:solidFill>
              <a:schemeClr val="accent1"/>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eaLnBrk="0" fontAlgn="base" hangingPunct="0">
                <a:spcBef>
                  <a:spcPct val="0"/>
                </a:spcBef>
                <a:spcAft>
                  <a:spcPct val="0"/>
                </a:spcAft>
                <a:defRPr/>
              </a:pPr>
              <a:r>
                <a:rPr lang="en-US" sz="1500">
                  <a:solidFill>
                    <a:srgbClr val="003324"/>
                  </a:solidFill>
                  <a:latin typeface="Arial Black"/>
                </a:rPr>
                <a:t>Run the Line</a:t>
              </a:r>
            </a:p>
            <a:p>
              <a:pPr defTabSz="914327" eaLnBrk="0" fontAlgn="base" hangingPunct="0">
                <a:spcBef>
                  <a:spcPct val="0"/>
                </a:spcBef>
                <a:spcAft>
                  <a:spcPct val="0"/>
                </a:spcAft>
                <a:defRPr/>
              </a:pPr>
              <a:r>
                <a:rPr lang="en-US" sz="1000">
                  <a:solidFill>
                    <a:srgbClr val="003324"/>
                  </a:solidFill>
                  <a:latin typeface="Arial"/>
                </a:rPr>
                <a:t>Hardware &amp; Software</a:t>
              </a:r>
            </a:p>
          </p:txBody>
        </p:sp>
        <p:pic>
          <p:nvPicPr>
            <p:cNvPr id="11" name="Picture 10">
              <a:extLst>
                <a:ext uri="{FF2B5EF4-FFF2-40B4-BE49-F238E27FC236}">
                  <a16:creationId xmlns:a16="http://schemas.microsoft.com/office/drawing/2014/main" id="{2261C50F-3B4F-4033-69C7-16C3E838041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t="26165" b="27455"/>
            <a:stretch/>
          </p:blipFill>
          <p:spPr>
            <a:xfrm>
              <a:off x="6506089" y="3314492"/>
              <a:ext cx="648970" cy="300992"/>
            </a:xfrm>
            <a:prstGeom prst="rect">
              <a:avLst/>
            </a:prstGeom>
          </p:spPr>
        </p:pic>
        <p:pic>
          <p:nvPicPr>
            <p:cNvPr id="23" name="Picture 22" descr="A close up of a screen&#10;&#10;Description automatically generated">
              <a:extLst>
                <a:ext uri="{FF2B5EF4-FFF2-40B4-BE49-F238E27FC236}">
                  <a16:creationId xmlns:a16="http://schemas.microsoft.com/office/drawing/2014/main" id="{EBDEFC93-9EDB-C1C7-EEC8-B09F256B402F}"/>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t="22730" b="28025"/>
            <a:stretch/>
          </p:blipFill>
          <p:spPr>
            <a:xfrm>
              <a:off x="7274148" y="3357234"/>
              <a:ext cx="462280" cy="227650"/>
            </a:xfrm>
            <a:prstGeom prst="rect">
              <a:avLst/>
            </a:prstGeom>
          </p:spPr>
        </p:pic>
        <p:pic>
          <p:nvPicPr>
            <p:cNvPr id="31" name="Picture 30" descr="A close up of a screen&#10;&#10;Description automatically generated">
              <a:extLst>
                <a:ext uri="{FF2B5EF4-FFF2-40B4-BE49-F238E27FC236}">
                  <a16:creationId xmlns:a16="http://schemas.microsoft.com/office/drawing/2014/main" id="{160621C6-EB83-2737-C26A-807147F495B8}"/>
                </a:ext>
              </a:extLst>
            </p:cNvPr>
            <p:cNvPicPr>
              <a:picLocks noChangeAspect="1"/>
            </p:cNvPicPr>
            <p:nvPr/>
          </p:nvPicPr>
          <p:blipFill rotWithShape="1">
            <a:blip r:embed="rId5" cstate="screen">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t="22730" b="28025"/>
            <a:stretch/>
          </p:blipFill>
          <p:spPr>
            <a:xfrm>
              <a:off x="7683710" y="3357234"/>
              <a:ext cx="462280" cy="227650"/>
            </a:xfrm>
            <a:prstGeom prst="rect">
              <a:avLst/>
            </a:prstGeom>
          </p:spPr>
        </p:pic>
        <p:pic>
          <p:nvPicPr>
            <p:cNvPr id="34" name="Picture 33">
              <a:extLst>
                <a:ext uri="{FF2B5EF4-FFF2-40B4-BE49-F238E27FC236}">
                  <a16:creationId xmlns:a16="http://schemas.microsoft.com/office/drawing/2014/main" id="{A0287C0E-20AE-2F26-7C52-2E912DFBE86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9808854" y="3184953"/>
              <a:ext cx="732777" cy="545449"/>
            </a:xfrm>
            <a:prstGeom prst="rect">
              <a:avLst/>
            </a:prstGeom>
          </p:spPr>
        </p:pic>
        <p:pic>
          <p:nvPicPr>
            <p:cNvPr id="36" name="Picture 35">
              <a:extLst>
                <a:ext uri="{FF2B5EF4-FFF2-40B4-BE49-F238E27FC236}">
                  <a16:creationId xmlns:a16="http://schemas.microsoft.com/office/drawing/2014/main" id="{89DFB042-A343-7065-0730-4B4472FE2240}"/>
                </a:ext>
              </a:extLst>
            </p:cNvPr>
            <p:cNvPicPr>
              <a:picLocks noChangeAspect="1"/>
            </p:cNvPicPr>
            <p:nvPr/>
          </p:nvPicPr>
          <p:blipFill>
            <a:blip r:embed="rId8">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10317434" y="3184953"/>
              <a:ext cx="732777" cy="545449"/>
            </a:xfrm>
            <a:prstGeom prst="rect">
              <a:avLst/>
            </a:prstGeom>
          </p:spPr>
        </p:pic>
        <p:pic>
          <p:nvPicPr>
            <p:cNvPr id="37" name="Picture 36">
              <a:extLst>
                <a:ext uri="{FF2B5EF4-FFF2-40B4-BE49-F238E27FC236}">
                  <a16:creationId xmlns:a16="http://schemas.microsoft.com/office/drawing/2014/main" id="{14CC1EA9-F9E0-58BC-C942-026AB8D87C77}"/>
                </a:ext>
              </a:extLst>
            </p:cNvPr>
            <p:cNvPicPr>
              <a:picLocks noChangeAspect="1"/>
            </p:cNvPicPr>
            <p:nvPr/>
          </p:nvPicPr>
          <p:blipFill>
            <a:blip r:embed="rId8">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10826013" y="3184953"/>
              <a:ext cx="732777" cy="545449"/>
            </a:xfrm>
            <a:prstGeom prst="rect">
              <a:avLst/>
            </a:prstGeom>
          </p:spPr>
        </p:pic>
        <p:pic>
          <p:nvPicPr>
            <p:cNvPr id="39" name="Picture 38">
              <a:extLst>
                <a:ext uri="{FF2B5EF4-FFF2-40B4-BE49-F238E27FC236}">
                  <a16:creationId xmlns:a16="http://schemas.microsoft.com/office/drawing/2014/main" id="{A47B2303-39D6-8CE2-2CFC-C783A7946469}"/>
                </a:ext>
              </a:extLst>
            </p:cNvPr>
            <p:cNvPicPr>
              <a:picLocks noChangeAspect="1"/>
            </p:cNvPicPr>
            <p:nvPr/>
          </p:nvPicPr>
          <p:blipFill>
            <a:blip r:embed="rId12"/>
            <a:stretch>
              <a:fillRect/>
            </a:stretch>
          </p:blipFill>
          <p:spPr>
            <a:xfrm>
              <a:off x="8378949" y="3381842"/>
              <a:ext cx="810872" cy="166292"/>
            </a:xfrm>
            <a:prstGeom prst="rect">
              <a:avLst/>
            </a:prstGeom>
          </p:spPr>
        </p:pic>
        <p:pic>
          <p:nvPicPr>
            <p:cNvPr id="40" name="Picture 39">
              <a:extLst>
                <a:ext uri="{FF2B5EF4-FFF2-40B4-BE49-F238E27FC236}">
                  <a16:creationId xmlns:a16="http://schemas.microsoft.com/office/drawing/2014/main" id="{F1259370-247A-5B80-FF62-ACA433DBB33E}"/>
                </a:ext>
              </a:extLst>
            </p:cNvPr>
            <p:cNvPicPr>
              <a:picLocks noChangeAspect="1"/>
            </p:cNvPicPr>
            <p:nvPr/>
          </p:nvPicPr>
          <p:blipFill>
            <a:blip r:embed="rId12"/>
            <a:stretch>
              <a:fillRect/>
            </a:stretch>
          </p:blipFill>
          <p:spPr>
            <a:xfrm>
              <a:off x="11571352" y="3381842"/>
              <a:ext cx="810872" cy="166292"/>
            </a:xfrm>
            <a:prstGeom prst="rect">
              <a:avLst/>
            </a:prstGeom>
          </p:spPr>
        </p:pic>
      </p:grpSp>
      <p:pic>
        <p:nvPicPr>
          <p:cNvPr id="1026" name="Picture 2" descr="A blue and white logo&#10;&#10;Description automatically generated">
            <a:extLst>
              <a:ext uri="{FF2B5EF4-FFF2-40B4-BE49-F238E27FC236}">
                <a16:creationId xmlns:a16="http://schemas.microsoft.com/office/drawing/2014/main" id="{36E5EE78-7E8C-E585-5D5B-02CA2A128F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27500" y="4189004"/>
            <a:ext cx="150791" cy="1547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5794AE-2EA4-E1DA-5B0C-76FFE96E485D}"/>
              </a:ext>
            </a:extLst>
          </p:cNvPr>
          <p:cNvSpPr txBox="1"/>
          <p:nvPr/>
        </p:nvSpPr>
        <p:spPr>
          <a:xfrm>
            <a:off x="8235569" y="4169017"/>
            <a:ext cx="646761" cy="207749"/>
          </a:xfrm>
          <a:prstGeom prst="rect">
            <a:avLst/>
          </a:prstGeom>
          <a:noFill/>
        </p:spPr>
        <p:txBody>
          <a:bodyPr wrap="square" rtlCol="0">
            <a:spAutoFit/>
          </a:bodyPr>
          <a:lstStyle/>
          <a:p>
            <a:pPr defTabSz="914363"/>
            <a:r>
              <a:rPr lang="en-US" sz="750">
                <a:solidFill>
                  <a:srgbClr val="FFFFFF"/>
                </a:solidFill>
                <a:latin typeface="Arial"/>
              </a:rPr>
              <a:t>DIAdem</a:t>
            </a:r>
          </a:p>
        </p:txBody>
      </p:sp>
      <p:pic>
        <p:nvPicPr>
          <p:cNvPr id="12" name="Picture 11" descr="Logo&#10;&#10;Description automatically generated">
            <a:extLst>
              <a:ext uri="{FF2B5EF4-FFF2-40B4-BE49-F238E27FC236}">
                <a16:creationId xmlns:a16="http://schemas.microsoft.com/office/drawing/2014/main" id="{752DC3DB-6533-8AC9-50AD-69BF37B19E2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8870887" y="4182220"/>
            <a:ext cx="150791" cy="150791"/>
          </a:xfrm>
          <a:prstGeom prst="rect">
            <a:avLst/>
          </a:prstGeom>
        </p:spPr>
      </p:pic>
      <p:sp>
        <p:nvSpPr>
          <p:cNvPr id="14" name="TextBox 13">
            <a:extLst>
              <a:ext uri="{FF2B5EF4-FFF2-40B4-BE49-F238E27FC236}">
                <a16:creationId xmlns:a16="http://schemas.microsoft.com/office/drawing/2014/main" id="{8ECB24B9-CEAD-E344-E11F-17BC5E950DCF}"/>
              </a:ext>
            </a:extLst>
          </p:cNvPr>
          <p:cNvSpPr txBox="1"/>
          <p:nvPr/>
        </p:nvSpPr>
        <p:spPr>
          <a:xfrm>
            <a:off x="8985910" y="4161435"/>
            <a:ext cx="1046835" cy="207749"/>
          </a:xfrm>
          <a:prstGeom prst="rect">
            <a:avLst/>
          </a:prstGeom>
          <a:noFill/>
        </p:spPr>
        <p:txBody>
          <a:bodyPr wrap="square" rtlCol="0">
            <a:spAutoFit/>
          </a:bodyPr>
          <a:lstStyle/>
          <a:p>
            <a:pPr defTabSz="914363"/>
            <a:r>
              <a:rPr lang="en-US" sz="750">
                <a:solidFill>
                  <a:srgbClr val="FFFFFF"/>
                </a:solidFill>
                <a:latin typeface="Arial"/>
              </a:rPr>
              <a:t>InstrumentStudio</a:t>
            </a:r>
          </a:p>
        </p:txBody>
      </p:sp>
      <p:grpSp>
        <p:nvGrpSpPr>
          <p:cNvPr id="66" name="Group 65">
            <a:extLst>
              <a:ext uri="{FF2B5EF4-FFF2-40B4-BE49-F238E27FC236}">
                <a16:creationId xmlns:a16="http://schemas.microsoft.com/office/drawing/2014/main" id="{72080691-3739-5CF8-AFA8-C3E463A378F8}"/>
              </a:ext>
            </a:extLst>
          </p:cNvPr>
          <p:cNvGrpSpPr/>
          <p:nvPr/>
        </p:nvGrpSpPr>
        <p:grpSpPr>
          <a:xfrm>
            <a:off x="5301822" y="3166080"/>
            <a:ext cx="5708824" cy="1449798"/>
            <a:chOff x="6362186" y="3799296"/>
            <a:chExt cx="6850589" cy="1739758"/>
          </a:xfrm>
        </p:grpSpPr>
        <p:sp>
          <p:nvSpPr>
            <p:cNvPr id="41" name="Rectangle 40">
              <a:extLst>
                <a:ext uri="{FF2B5EF4-FFF2-40B4-BE49-F238E27FC236}">
                  <a16:creationId xmlns:a16="http://schemas.microsoft.com/office/drawing/2014/main" id="{7C1B3C16-3D0D-CA95-F537-548389CD0B70}"/>
                </a:ext>
              </a:extLst>
            </p:cNvPr>
            <p:cNvSpPr/>
            <p:nvPr/>
          </p:nvSpPr>
          <p:spPr bwMode="auto">
            <a:xfrm>
              <a:off x="6362192" y="3799296"/>
              <a:ext cx="6850583" cy="1739758"/>
            </a:xfrm>
            <a:prstGeom prst="rect">
              <a:avLst/>
            </a:prstGeom>
            <a:solidFill>
              <a:schemeClr val="tx2"/>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a:defRPr/>
              </a:pPr>
              <a:r>
                <a:rPr lang="en-US" sz="1500">
                  <a:solidFill>
                    <a:srgbClr val="ECECED"/>
                  </a:solidFill>
                  <a:latin typeface="Arial Black"/>
                </a:rPr>
                <a:t>Automate the Test</a:t>
              </a:r>
            </a:p>
            <a:p>
              <a:pPr defTabSz="914327" eaLnBrk="0" fontAlgn="base" hangingPunct="0">
                <a:spcBef>
                  <a:spcPct val="0"/>
                </a:spcBef>
                <a:spcAft>
                  <a:spcPct val="0"/>
                </a:spcAft>
                <a:defRPr/>
              </a:pPr>
              <a:r>
                <a:rPr lang="en-US" sz="1000">
                  <a:solidFill>
                    <a:srgbClr val="ECECED"/>
                  </a:solidFill>
                  <a:latin typeface="Arial"/>
                </a:rPr>
                <a:t>Hardware &amp; Software</a:t>
              </a:r>
            </a:p>
          </p:txBody>
        </p:sp>
        <p:pic>
          <p:nvPicPr>
            <p:cNvPr id="42" name="Picture 41">
              <a:extLst>
                <a:ext uri="{FF2B5EF4-FFF2-40B4-BE49-F238E27FC236}">
                  <a16:creationId xmlns:a16="http://schemas.microsoft.com/office/drawing/2014/main" id="{19140FFF-CFA5-4C61-37A8-53468F5ACB55}"/>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100000" contrast="40000"/>
                      </a14:imgEffect>
                    </a14:imgLayer>
                  </a14:imgProps>
                </a:ext>
              </a:extLst>
            </a:blip>
            <a:stretch>
              <a:fillRect/>
            </a:stretch>
          </p:blipFill>
          <p:spPr>
            <a:xfrm>
              <a:off x="6362186" y="4856097"/>
              <a:ext cx="732777" cy="545449"/>
            </a:xfrm>
            <a:prstGeom prst="rect">
              <a:avLst/>
            </a:prstGeom>
          </p:spPr>
        </p:pic>
        <p:pic>
          <p:nvPicPr>
            <p:cNvPr id="43" name="Picture 42">
              <a:extLst>
                <a:ext uri="{FF2B5EF4-FFF2-40B4-BE49-F238E27FC236}">
                  <a16:creationId xmlns:a16="http://schemas.microsoft.com/office/drawing/2014/main" id="{6CA75AF7-5C3A-5E4E-44AD-D92A7BA3550D}"/>
                </a:ext>
              </a:extLst>
            </p:cNvPr>
            <p:cNvPicPr>
              <a:picLocks noChangeAspect="1"/>
            </p:cNvPicPr>
            <p:nvPr/>
          </p:nvPicPr>
          <p:blipFill rotWithShape="1">
            <a:blip r:embed="rId17" cstate="screen">
              <a:extLst>
                <a:ext uri="{BEBA8EAE-BF5A-486C-A8C5-ECC9F3942E4B}">
                  <a14:imgProps xmlns:a14="http://schemas.microsoft.com/office/drawing/2010/main">
                    <a14:imgLayer r:embed="rId18">
                      <a14:imgEffect>
                        <a14:brightnessContrast bright="100000" contrast="40000"/>
                      </a14:imgEffect>
                    </a14:imgLayer>
                  </a14:imgProps>
                </a:ext>
                <a:ext uri="{28A0092B-C50C-407E-A947-70E740481C1C}">
                  <a14:useLocalDpi xmlns:a14="http://schemas.microsoft.com/office/drawing/2010/main"/>
                </a:ext>
              </a:extLst>
            </a:blip>
            <a:srcRect t="26165" b="27455"/>
            <a:stretch/>
          </p:blipFill>
          <p:spPr>
            <a:xfrm>
              <a:off x="7137292" y="5023400"/>
              <a:ext cx="648970" cy="300992"/>
            </a:xfrm>
            <a:prstGeom prst="rect">
              <a:avLst/>
            </a:prstGeom>
          </p:spPr>
        </p:pic>
        <p:grpSp>
          <p:nvGrpSpPr>
            <p:cNvPr id="59" name="Group 58">
              <a:extLst>
                <a:ext uri="{FF2B5EF4-FFF2-40B4-BE49-F238E27FC236}">
                  <a16:creationId xmlns:a16="http://schemas.microsoft.com/office/drawing/2014/main" id="{1920335A-BECF-2DA5-EB8A-B91DBC53FC9E}"/>
                </a:ext>
              </a:extLst>
            </p:cNvPr>
            <p:cNvGrpSpPr/>
            <p:nvPr/>
          </p:nvGrpSpPr>
          <p:grpSpPr>
            <a:xfrm>
              <a:off x="7939650" y="5085787"/>
              <a:ext cx="870348" cy="227650"/>
              <a:chOff x="7931074" y="5459309"/>
              <a:chExt cx="870348" cy="227650"/>
            </a:xfrm>
          </p:grpSpPr>
          <p:pic>
            <p:nvPicPr>
              <p:cNvPr id="51" name="Picture 50" descr="A close up of a screen&#10;&#10;Description automatically generated">
                <a:extLst>
                  <a:ext uri="{FF2B5EF4-FFF2-40B4-BE49-F238E27FC236}">
                    <a16:creationId xmlns:a16="http://schemas.microsoft.com/office/drawing/2014/main" id="{BD5DCAD9-BE23-16C5-9ADA-896A95BE2B67}"/>
                  </a:ext>
                </a:extLst>
              </p:cNvPr>
              <p:cNvPicPr>
                <a:picLocks noChangeAspect="1"/>
              </p:cNvPicPr>
              <p:nvPr/>
            </p:nvPicPr>
            <p:blipFill rotWithShape="1">
              <a:blip r:embed="rId19" cstate="screen">
                <a:extLst>
                  <a:ext uri="{BEBA8EAE-BF5A-486C-A8C5-ECC9F3942E4B}">
                    <a14:imgProps xmlns:a14="http://schemas.microsoft.com/office/drawing/2010/main">
                      <a14:imgLayer r:embed="rId20">
                        <a14:imgEffect>
                          <a14:brightnessContrast bright="100000" contrast="40000"/>
                        </a14:imgEffect>
                      </a14:imgLayer>
                    </a14:imgProps>
                  </a:ext>
                  <a:ext uri="{28A0092B-C50C-407E-A947-70E740481C1C}">
                    <a14:useLocalDpi xmlns:a14="http://schemas.microsoft.com/office/drawing/2010/main"/>
                  </a:ext>
                </a:extLst>
              </a:blip>
              <a:srcRect t="22730" b="28025"/>
              <a:stretch/>
            </p:blipFill>
            <p:spPr>
              <a:xfrm>
                <a:off x="7931074" y="5459309"/>
                <a:ext cx="462280" cy="227650"/>
              </a:xfrm>
              <a:prstGeom prst="rect">
                <a:avLst/>
              </a:prstGeom>
            </p:spPr>
          </p:pic>
          <p:pic>
            <p:nvPicPr>
              <p:cNvPr id="53" name="Picture 52" descr="A close up of a screen&#10;&#10;Description automatically generated">
                <a:extLst>
                  <a:ext uri="{FF2B5EF4-FFF2-40B4-BE49-F238E27FC236}">
                    <a16:creationId xmlns:a16="http://schemas.microsoft.com/office/drawing/2014/main" id="{B4E1F204-9867-03FB-B318-5F94B805E351}"/>
                  </a:ext>
                </a:extLst>
              </p:cNvPr>
              <p:cNvPicPr>
                <a:picLocks noChangeAspect="1"/>
              </p:cNvPicPr>
              <p:nvPr/>
            </p:nvPicPr>
            <p:blipFill rotWithShape="1">
              <a:blip r:embed="rId19" cstate="screen">
                <a:extLst>
                  <a:ext uri="{BEBA8EAE-BF5A-486C-A8C5-ECC9F3942E4B}">
                    <a14:imgProps xmlns:a14="http://schemas.microsoft.com/office/drawing/2010/main">
                      <a14:imgLayer r:embed="rId21">
                        <a14:imgEffect>
                          <a14:brightnessContrast bright="100000" contrast="40000"/>
                        </a14:imgEffect>
                      </a14:imgLayer>
                    </a14:imgProps>
                  </a:ext>
                  <a:ext uri="{28A0092B-C50C-407E-A947-70E740481C1C}">
                    <a14:useLocalDpi xmlns:a14="http://schemas.microsoft.com/office/drawing/2010/main"/>
                  </a:ext>
                </a:extLst>
              </a:blip>
              <a:srcRect t="22730" b="28025"/>
              <a:stretch/>
            </p:blipFill>
            <p:spPr>
              <a:xfrm>
                <a:off x="8339142" y="5459309"/>
                <a:ext cx="462280" cy="227650"/>
              </a:xfrm>
              <a:prstGeom prst="rect">
                <a:avLst/>
              </a:prstGeom>
            </p:spPr>
          </p:pic>
        </p:grpSp>
        <p:grpSp>
          <p:nvGrpSpPr>
            <p:cNvPr id="58" name="Group 57">
              <a:extLst>
                <a:ext uri="{FF2B5EF4-FFF2-40B4-BE49-F238E27FC236}">
                  <a16:creationId xmlns:a16="http://schemas.microsoft.com/office/drawing/2014/main" id="{48EE270F-748F-9AA4-2F14-49066ABC1E75}"/>
                </a:ext>
              </a:extLst>
            </p:cNvPr>
            <p:cNvGrpSpPr/>
            <p:nvPr/>
          </p:nvGrpSpPr>
          <p:grpSpPr>
            <a:xfrm>
              <a:off x="8963386" y="4780167"/>
              <a:ext cx="752013" cy="576979"/>
              <a:chOff x="8990049" y="5128294"/>
              <a:chExt cx="752013" cy="576979"/>
            </a:xfrm>
          </p:grpSpPr>
          <p:pic>
            <p:nvPicPr>
              <p:cNvPr id="55" name="Picture 54">
                <a:extLst>
                  <a:ext uri="{FF2B5EF4-FFF2-40B4-BE49-F238E27FC236}">
                    <a16:creationId xmlns:a16="http://schemas.microsoft.com/office/drawing/2014/main" id="{08319CD0-6F92-A544-3D1C-D844B058A672}"/>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flipH="1">
                <a:off x="9166978" y="5130186"/>
                <a:ext cx="575084" cy="575087"/>
              </a:xfrm>
              <a:prstGeom prst="rect">
                <a:avLst/>
              </a:prstGeom>
            </p:spPr>
          </p:pic>
          <p:pic>
            <p:nvPicPr>
              <p:cNvPr id="56" name="Picture 55">
                <a:extLst>
                  <a:ext uri="{FF2B5EF4-FFF2-40B4-BE49-F238E27FC236}">
                    <a16:creationId xmlns:a16="http://schemas.microsoft.com/office/drawing/2014/main" id="{8B995BFC-774F-9B1A-5DDB-749325F27645}"/>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bright="100000"/>
                        </a14:imgEffect>
                      </a14:imgLayer>
                    </a14:imgProps>
                  </a:ext>
                </a:extLst>
              </a:blip>
              <a:stretch>
                <a:fillRect/>
              </a:stretch>
            </p:blipFill>
            <p:spPr>
              <a:xfrm>
                <a:off x="8990049" y="5380582"/>
                <a:ext cx="351708" cy="306377"/>
              </a:xfrm>
              <a:prstGeom prst="rect">
                <a:avLst/>
              </a:prstGeom>
            </p:spPr>
          </p:pic>
          <p:pic>
            <p:nvPicPr>
              <p:cNvPr id="57" name="Picture 56">
                <a:extLst>
                  <a:ext uri="{FF2B5EF4-FFF2-40B4-BE49-F238E27FC236}">
                    <a16:creationId xmlns:a16="http://schemas.microsoft.com/office/drawing/2014/main" id="{4F5797F2-5082-DCD3-98A3-98626757795B}"/>
                  </a:ext>
                </a:extLst>
              </p:cNvPr>
              <p:cNvPicPr>
                <a:picLocks noChangeAspect="1"/>
              </p:cNvPicPr>
              <p:nvPr/>
            </p:nvPicPr>
            <p:blipFill>
              <a:blip r:embed="rId24">
                <a:extLst>
                  <a:ext uri="{BEBA8EAE-BF5A-486C-A8C5-ECC9F3942E4B}">
                    <a14:imgProps xmlns:a14="http://schemas.microsoft.com/office/drawing/2010/main">
                      <a14:imgLayer r:embed="rId26">
                        <a14:imgEffect>
                          <a14:brightnessContrast bright="100000"/>
                        </a14:imgEffect>
                      </a14:imgLayer>
                    </a14:imgProps>
                  </a:ext>
                </a:extLst>
              </a:blip>
              <a:stretch>
                <a:fillRect/>
              </a:stretch>
            </p:blipFill>
            <p:spPr>
              <a:xfrm>
                <a:off x="8990050" y="5128294"/>
                <a:ext cx="351708" cy="306377"/>
              </a:xfrm>
              <a:prstGeom prst="rect">
                <a:avLst/>
              </a:prstGeom>
            </p:spPr>
          </p:pic>
        </p:grpSp>
        <p:pic>
          <p:nvPicPr>
            <p:cNvPr id="61" name="Picture 60">
              <a:extLst>
                <a:ext uri="{FF2B5EF4-FFF2-40B4-BE49-F238E27FC236}">
                  <a16:creationId xmlns:a16="http://schemas.microsoft.com/office/drawing/2014/main" id="{76136DF4-547C-F76F-EC9E-01AF8CD00369}"/>
                </a:ext>
              </a:extLst>
            </p:cNvPr>
            <p:cNvPicPr>
              <a:picLocks noChangeAspect="1"/>
            </p:cNvPicPr>
            <p:nvPr/>
          </p:nvPicPr>
          <p:blipFill>
            <a:blip r:embed="rId27"/>
            <a:stretch>
              <a:fillRect/>
            </a:stretch>
          </p:blipFill>
          <p:spPr>
            <a:xfrm>
              <a:off x="9772649" y="4848405"/>
              <a:ext cx="732777" cy="176217"/>
            </a:xfrm>
            <a:prstGeom prst="rect">
              <a:avLst/>
            </a:prstGeom>
          </p:spPr>
        </p:pic>
        <p:pic>
          <p:nvPicPr>
            <p:cNvPr id="64" name="Picture 63">
              <a:extLst>
                <a:ext uri="{FF2B5EF4-FFF2-40B4-BE49-F238E27FC236}">
                  <a16:creationId xmlns:a16="http://schemas.microsoft.com/office/drawing/2014/main" id="{E4EFF6F7-7F62-ADB2-3D7D-3D3AA3DF7587}"/>
                </a:ext>
              </a:extLst>
            </p:cNvPr>
            <p:cNvPicPr>
              <a:picLocks noChangeAspect="1"/>
            </p:cNvPicPr>
            <p:nvPr/>
          </p:nvPicPr>
          <p:blipFill>
            <a:blip r:embed="rId28"/>
            <a:stretch>
              <a:fillRect/>
            </a:stretch>
          </p:blipFill>
          <p:spPr>
            <a:xfrm>
              <a:off x="10843460" y="4851434"/>
              <a:ext cx="776113" cy="176217"/>
            </a:xfrm>
            <a:prstGeom prst="rect">
              <a:avLst/>
            </a:prstGeom>
          </p:spPr>
        </p:pic>
      </p:grpSp>
      <p:pic>
        <p:nvPicPr>
          <p:cNvPr id="29" name="Picture 28" descr="Logo&#10;&#10;Description automatically generated">
            <a:extLst>
              <a:ext uri="{FF2B5EF4-FFF2-40B4-BE49-F238E27FC236}">
                <a16:creationId xmlns:a16="http://schemas.microsoft.com/office/drawing/2014/main" id="{752DC3DB-6533-8AC9-50AD-69BF37B19E2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014488" y="4316847"/>
            <a:ext cx="163377" cy="163377"/>
          </a:xfrm>
          <a:prstGeom prst="rect">
            <a:avLst/>
          </a:prstGeom>
        </p:spPr>
      </p:pic>
      <p:sp>
        <p:nvSpPr>
          <p:cNvPr id="33" name="TextBox 32">
            <a:extLst>
              <a:ext uri="{FF2B5EF4-FFF2-40B4-BE49-F238E27FC236}">
                <a16:creationId xmlns:a16="http://schemas.microsoft.com/office/drawing/2014/main" id="{CE579B86-B88B-76BC-1B43-7157CC410765}"/>
              </a:ext>
            </a:extLst>
          </p:cNvPr>
          <p:cNvSpPr txBox="1"/>
          <p:nvPr/>
        </p:nvSpPr>
        <p:spPr>
          <a:xfrm>
            <a:off x="9145188" y="4315026"/>
            <a:ext cx="1173333" cy="207749"/>
          </a:xfrm>
          <a:prstGeom prst="rect">
            <a:avLst/>
          </a:prstGeom>
          <a:noFill/>
        </p:spPr>
        <p:txBody>
          <a:bodyPr wrap="square" rtlCol="0">
            <a:spAutoFit/>
          </a:bodyPr>
          <a:lstStyle/>
          <a:p>
            <a:pPr defTabSz="914363"/>
            <a:r>
              <a:rPr lang="en-US" sz="750">
                <a:solidFill>
                  <a:srgbClr val="ECECED"/>
                </a:solidFill>
                <a:latin typeface="Arial"/>
              </a:rPr>
              <a:t>InstrumentStudio</a:t>
            </a:r>
            <a:endParaRPr lang="en-US" sz="833">
              <a:solidFill>
                <a:srgbClr val="ECECED"/>
              </a:solidFill>
              <a:latin typeface="Arial"/>
            </a:endParaRPr>
          </a:p>
        </p:txBody>
      </p:sp>
      <p:pic>
        <p:nvPicPr>
          <p:cNvPr id="35" name="Picture 34" descr="A blue and white logo&#10;&#10;Description automatically generated">
            <a:extLst>
              <a:ext uri="{FF2B5EF4-FFF2-40B4-BE49-F238E27FC236}">
                <a16:creationId xmlns:a16="http://schemas.microsoft.com/office/drawing/2014/main" id="{C37E7361-BCE6-5440-E214-9FF5742BFEA7}"/>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8152957" y="4322259"/>
            <a:ext cx="161300" cy="161300"/>
          </a:xfrm>
          <a:prstGeom prst="rect">
            <a:avLst/>
          </a:prstGeom>
        </p:spPr>
      </p:pic>
      <p:sp>
        <p:nvSpPr>
          <p:cNvPr id="38" name="TextBox 37">
            <a:extLst>
              <a:ext uri="{FF2B5EF4-FFF2-40B4-BE49-F238E27FC236}">
                <a16:creationId xmlns:a16="http://schemas.microsoft.com/office/drawing/2014/main" id="{784969E8-DC21-39BD-A02F-121E21528AA5}"/>
              </a:ext>
            </a:extLst>
          </p:cNvPr>
          <p:cNvSpPr txBox="1"/>
          <p:nvPr/>
        </p:nvSpPr>
        <p:spPr>
          <a:xfrm>
            <a:off x="8270047" y="4312481"/>
            <a:ext cx="610647" cy="207749"/>
          </a:xfrm>
          <a:prstGeom prst="rect">
            <a:avLst/>
          </a:prstGeom>
          <a:noFill/>
        </p:spPr>
        <p:txBody>
          <a:bodyPr wrap="square" rtlCol="0">
            <a:spAutoFit/>
          </a:bodyPr>
          <a:lstStyle/>
          <a:p>
            <a:pPr defTabSz="914363"/>
            <a:r>
              <a:rPr lang="en-US" sz="750">
                <a:solidFill>
                  <a:srgbClr val="ECECED"/>
                </a:solidFill>
                <a:latin typeface="Arial"/>
              </a:rPr>
              <a:t>DIAdem</a:t>
            </a:r>
            <a:endParaRPr lang="en-US" sz="833">
              <a:solidFill>
                <a:srgbClr val="ECECED"/>
              </a:solidFill>
              <a:latin typeface="Arial"/>
            </a:endParaRPr>
          </a:p>
        </p:txBody>
      </p:sp>
    </p:spTree>
    <p:extLst>
      <p:ext uri="{BB962C8B-B14F-4D97-AF65-F5344CB8AC3E}">
        <p14:creationId xmlns:p14="http://schemas.microsoft.com/office/powerpoint/2010/main" val="305500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750"/>
                                        <p:tgtEl>
                                          <p:spTgt spid="67"/>
                                        </p:tgtEl>
                                        <p:attrNameLst>
                                          <p:attrName>ppt_y</p:attrName>
                                        </p:attrNameLst>
                                      </p:cBhvr>
                                      <p:tavLst>
                                        <p:tav tm="0">
                                          <p:val>
                                            <p:strVal val="#ppt_y+#ppt_h*1.125000"/>
                                          </p:val>
                                        </p:tav>
                                        <p:tav tm="100000">
                                          <p:val>
                                            <p:strVal val="#ppt_y"/>
                                          </p:val>
                                        </p:tav>
                                      </p:tavLst>
                                    </p:anim>
                                    <p:animEffect transition="in" filter="wipe(up)">
                                      <p:cBhvr>
                                        <p:cTn id="8" dur="750"/>
                                        <p:tgtEl>
                                          <p:spTgt spid="67"/>
                                        </p:tgtEl>
                                      </p:cBhvr>
                                    </p:animEffect>
                                  </p:childTnLst>
                                </p:cTn>
                              </p:par>
                            </p:childTnLst>
                          </p:cTn>
                        </p:par>
                        <p:par>
                          <p:cTn id="9" fill="hold">
                            <p:stCondLst>
                              <p:cond delay="750"/>
                            </p:stCondLst>
                            <p:childTnLst>
                              <p:par>
                                <p:cTn id="10" presetID="12" presetClass="entr" presetSubtype="4" fill="hold" grpId="0" nodeType="afterEffect">
                                  <p:stCondLst>
                                    <p:cond delay="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750"/>
                                        <p:tgtEl>
                                          <p:spTgt spid="52"/>
                                        </p:tgtEl>
                                        <p:attrNameLst>
                                          <p:attrName>ppt_y</p:attrName>
                                        </p:attrNameLst>
                                      </p:cBhvr>
                                      <p:tavLst>
                                        <p:tav tm="0">
                                          <p:val>
                                            <p:strVal val="#ppt_y+#ppt_h*1.125000"/>
                                          </p:val>
                                        </p:tav>
                                        <p:tav tm="100000">
                                          <p:val>
                                            <p:strVal val="#ppt_y"/>
                                          </p:val>
                                        </p:tav>
                                      </p:tavLst>
                                    </p:anim>
                                    <p:animEffect transition="in" filter="wipe(up)">
                                      <p:cBhvr>
                                        <p:cTn id="13" dur="750"/>
                                        <p:tgtEl>
                                          <p:spTgt spid="52"/>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par>
                          <p:cTn id="18" fill="hold">
                            <p:stCondLst>
                              <p:cond delay="2000"/>
                            </p:stCondLst>
                            <p:childTnLst>
                              <p:par>
                                <p:cTn id="19" presetID="12" presetClass="entr" presetSubtype="8"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500"/>
                                        <p:tgtEl>
                                          <p:spTgt spid="69"/>
                                        </p:tgtEl>
                                        <p:attrNameLst>
                                          <p:attrName>ppt_x</p:attrName>
                                        </p:attrNameLst>
                                      </p:cBhvr>
                                      <p:tavLst>
                                        <p:tav tm="0">
                                          <p:val>
                                            <p:strVal val="#ppt_x-#ppt_w*1.125000"/>
                                          </p:val>
                                        </p:tav>
                                        <p:tav tm="100000">
                                          <p:val>
                                            <p:strVal val="#ppt_x"/>
                                          </p:val>
                                        </p:tav>
                                      </p:tavLst>
                                    </p:anim>
                                    <p:animEffect transition="in" filter="wipe(right)">
                                      <p:cBhvr>
                                        <p:cTn id="22" dur="500"/>
                                        <p:tgtEl>
                                          <p:spTgt spid="69"/>
                                        </p:tgtEl>
                                      </p:cBhvr>
                                    </p:animEffect>
                                  </p:childTnLst>
                                </p:cTn>
                              </p:par>
                            </p:childTnLst>
                          </p:cTn>
                        </p:par>
                        <p:par>
                          <p:cTn id="23" fill="hold">
                            <p:stCondLst>
                              <p:cond delay="2500"/>
                            </p:stCondLst>
                            <p:childTnLst>
                              <p:par>
                                <p:cTn id="24" presetID="1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500"/>
                                        <p:tgtEl>
                                          <p:spTgt spid="70"/>
                                        </p:tgtEl>
                                        <p:attrNameLst>
                                          <p:attrName>ppt_x</p:attrName>
                                        </p:attrNameLst>
                                      </p:cBhvr>
                                      <p:tavLst>
                                        <p:tav tm="0">
                                          <p:val>
                                            <p:strVal val="#ppt_x-#ppt_w*1.125000"/>
                                          </p:val>
                                        </p:tav>
                                        <p:tav tm="100000">
                                          <p:val>
                                            <p:strVal val="#ppt_x"/>
                                          </p:val>
                                        </p:tav>
                                      </p:tavLst>
                                    </p:anim>
                                    <p:animEffect transition="in" filter="wipe(right)">
                                      <p:cBhvr>
                                        <p:cTn id="27" dur="500"/>
                                        <p:tgtEl>
                                          <p:spTgt spid="70"/>
                                        </p:tgtEl>
                                      </p:cBhvr>
                                    </p:animEffect>
                                  </p:childTnLst>
                                </p:cTn>
                              </p:par>
                            </p:childTnLst>
                          </p:cTn>
                        </p:par>
                        <p:par>
                          <p:cTn id="28" fill="hold">
                            <p:stCondLst>
                              <p:cond delay="3000"/>
                            </p:stCondLst>
                            <p:childTnLst>
                              <p:par>
                                <p:cTn id="29" presetID="2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edge">
                                      <p:cBhvr>
                                        <p:cTn id="31" dur="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8BE2F0F-FDD9-229F-3FBF-B1662D4FC24A}"/>
              </a:ext>
            </a:extLst>
          </p:cNvPr>
          <p:cNvGrpSpPr/>
          <p:nvPr/>
        </p:nvGrpSpPr>
        <p:grpSpPr>
          <a:xfrm>
            <a:off x="-3658" y="0"/>
            <a:ext cx="12195658" cy="6021917"/>
            <a:chOff x="-4390" y="0"/>
            <a:chExt cx="14634790" cy="7226300"/>
          </a:xfrm>
        </p:grpSpPr>
        <p:sp>
          <p:nvSpPr>
            <p:cNvPr id="24" name="Rectangle 23">
              <a:extLst>
                <a:ext uri="{FF2B5EF4-FFF2-40B4-BE49-F238E27FC236}">
                  <a16:creationId xmlns:a16="http://schemas.microsoft.com/office/drawing/2014/main" id="{75BC3EC8-A9D0-C17A-9D31-3AAF0E36BEA6}"/>
                </a:ext>
              </a:extLst>
            </p:cNvPr>
            <p:cNvSpPr/>
            <p:nvPr/>
          </p:nvSpPr>
          <p:spPr bwMode="auto">
            <a:xfrm>
              <a:off x="4914898" y="0"/>
              <a:ext cx="9715502" cy="7226300"/>
            </a:xfrm>
            <a:prstGeom prst="rect">
              <a:avLst/>
            </a:prstGeom>
            <a:solidFill>
              <a:schemeClr val="bg2"/>
            </a:solidFill>
            <a:ln w="9525">
              <a:noFill/>
              <a:round/>
              <a:headEnd/>
              <a:tailEnd/>
            </a:ln>
            <a:effectLst/>
          </p:spPr>
          <p:txBody>
            <a:bodyPr wrap="square" rtlCol="0" anchor="ctr"/>
            <a:lstStyle/>
            <a:p>
              <a:pPr algn="ctr" defTabSz="914363" eaLnBrk="0" fontAlgn="base" hangingPunct="0">
                <a:spcBef>
                  <a:spcPct val="0"/>
                </a:spcBef>
                <a:spcAft>
                  <a:spcPct val="0"/>
                </a:spcAft>
              </a:pPr>
              <a:endParaRPr lang="en-US" b="1">
                <a:solidFill>
                  <a:srgbClr val="FFFFFF"/>
                </a:solidFill>
                <a:latin typeface="Arial"/>
              </a:endParaRPr>
            </a:p>
          </p:txBody>
        </p:sp>
        <p:sp>
          <p:nvSpPr>
            <p:cNvPr id="13" name="Rectangle 12">
              <a:extLst>
                <a:ext uri="{FF2B5EF4-FFF2-40B4-BE49-F238E27FC236}">
                  <a16:creationId xmlns:a16="http://schemas.microsoft.com/office/drawing/2014/main" id="{532E8F9B-1179-D57F-0C6D-22AC7C261802}"/>
                </a:ext>
              </a:extLst>
            </p:cNvPr>
            <p:cNvSpPr/>
            <p:nvPr/>
          </p:nvSpPr>
          <p:spPr>
            <a:xfrm>
              <a:off x="-4390" y="0"/>
              <a:ext cx="4919288" cy="72263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panose="020B0604020202020204"/>
              </a:endParaRPr>
            </a:p>
          </p:txBody>
        </p:sp>
        <p:sp>
          <p:nvSpPr>
            <p:cNvPr id="10" name="TextBox 9">
              <a:extLst>
                <a:ext uri="{FF2B5EF4-FFF2-40B4-BE49-F238E27FC236}">
                  <a16:creationId xmlns:a16="http://schemas.microsoft.com/office/drawing/2014/main" id="{B12D638D-3FE4-90E7-6396-4D9307AD4A80}"/>
                </a:ext>
              </a:extLst>
            </p:cNvPr>
            <p:cNvSpPr txBox="1"/>
            <p:nvPr/>
          </p:nvSpPr>
          <p:spPr>
            <a:xfrm>
              <a:off x="503235" y="3185448"/>
              <a:ext cx="4247281" cy="849463"/>
            </a:xfrm>
            <a:prstGeom prst="rect">
              <a:avLst/>
            </a:prstGeom>
            <a:noFill/>
          </p:spPr>
          <p:txBody>
            <a:bodyPr wrap="square" rtlCol="0" anchor="ctr">
              <a:spAutoFit/>
            </a:bodyPr>
            <a:lstStyle/>
            <a:p>
              <a:pPr defTabSz="1219102">
                <a:spcAft>
                  <a:spcPts val="500"/>
                </a:spcAft>
                <a:defRPr/>
              </a:pPr>
              <a:r>
                <a:rPr lang="en-US" sz="2000">
                  <a:solidFill>
                    <a:srgbClr val="FFFFFF"/>
                  </a:solidFill>
                  <a:latin typeface="Arial"/>
                </a:rPr>
                <a:t>NI’s Integrated platform scales to your evolving needs</a:t>
              </a:r>
            </a:p>
          </p:txBody>
        </p:sp>
      </p:grpSp>
      <p:sp>
        <p:nvSpPr>
          <p:cNvPr id="3" name="Rectangle 2">
            <a:extLst>
              <a:ext uri="{FF2B5EF4-FFF2-40B4-BE49-F238E27FC236}">
                <a16:creationId xmlns:a16="http://schemas.microsoft.com/office/drawing/2014/main" id="{DD6E0F7D-B4EC-2EFE-D67E-128B7C5F7E29}"/>
              </a:ext>
            </a:extLst>
          </p:cNvPr>
          <p:cNvSpPr/>
          <p:nvPr/>
        </p:nvSpPr>
        <p:spPr bwMode="auto">
          <a:xfrm>
            <a:off x="7341665" y="-23597"/>
            <a:ext cx="4861188" cy="751668"/>
          </a:xfrm>
          <a:prstGeom prst="rect">
            <a:avLst/>
          </a:prstGeom>
          <a:solidFill>
            <a:schemeClr val="accent1"/>
          </a:solidFill>
          <a:ln w="9525">
            <a:noFill/>
            <a:round/>
            <a:headEnd/>
            <a:tailEnd/>
          </a:ln>
          <a:effectLst/>
        </p:spPr>
        <p:txBody>
          <a:bodyPr wrap="square" rtlCol="0" anchor="ctr"/>
          <a:lstStyle/>
          <a:p>
            <a:pPr algn="ctr" defTabSz="761939" eaLnBrk="0" fontAlgn="base" hangingPunct="0">
              <a:spcBef>
                <a:spcPct val="0"/>
              </a:spcBef>
              <a:spcAft>
                <a:spcPct val="0"/>
              </a:spcAft>
            </a:pPr>
            <a:r>
              <a:rPr lang="en-US" sz="1333" b="1">
                <a:solidFill>
                  <a:srgbClr val="FFFFFF"/>
                </a:solidFill>
                <a:latin typeface="Arial"/>
              </a:rPr>
              <a:t>Option 2 – Focus on the characterization of our tech stack</a:t>
            </a:r>
          </a:p>
        </p:txBody>
      </p:sp>
      <p:sp>
        <p:nvSpPr>
          <p:cNvPr id="52" name="Rectangle 51">
            <a:extLst>
              <a:ext uri="{FF2B5EF4-FFF2-40B4-BE49-F238E27FC236}">
                <a16:creationId xmlns:a16="http://schemas.microsoft.com/office/drawing/2014/main" id="{27C610CD-62FB-54C4-8113-A2955CEF1330}"/>
              </a:ext>
            </a:extLst>
          </p:cNvPr>
          <p:cNvSpPr/>
          <p:nvPr/>
        </p:nvSpPr>
        <p:spPr bwMode="auto">
          <a:xfrm>
            <a:off x="4671802" y="1562879"/>
            <a:ext cx="5708819" cy="542853"/>
          </a:xfrm>
          <a:prstGeom prst="rect">
            <a:avLst/>
          </a:prstGeom>
          <a:solidFill>
            <a:schemeClr val="accent3"/>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eaLnBrk="0" fontAlgn="base" hangingPunct="0">
              <a:spcBef>
                <a:spcPct val="0"/>
              </a:spcBef>
              <a:spcAft>
                <a:spcPct val="0"/>
              </a:spcAft>
              <a:defRPr/>
            </a:pPr>
            <a:r>
              <a:rPr lang="en-US" sz="1500">
                <a:solidFill>
                  <a:srgbClr val="FFFFFF"/>
                </a:solidFill>
                <a:latin typeface="Arial Black"/>
              </a:rPr>
              <a:t>Improve the Product</a:t>
            </a:r>
          </a:p>
          <a:p>
            <a:pPr defTabSz="914327" eaLnBrk="0" fontAlgn="base" hangingPunct="0">
              <a:spcBef>
                <a:spcPct val="0"/>
              </a:spcBef>
              <a:spcAft>
                <a:spcPct val="0"/>
              </a:spcAft>
              <a:defRPr/>
            </a:pPr>
            <a:r>
              <a:rPr lang="en-US" sz="1000">
                <a:solidFill>
                  <a:srgbClr val="003324"/>
                </a:solidFill>
                <a:latin typeface="Arial"/>
              </a:rPr>
              <a:t>Analytics Software</a:t>
            </a:r>
          </a:p>
        </p:txBody>
      </p:sp>
      <p:grpSp>
        <p:nvGrpSpPr>
          <p:cNvPr id="16" name="Group 15">
            <a:extLst>
              <a:ext uri="{FF2B5EF4-FFF2-40B4-BE49-F238E27FC236}">
                <a16:creationId xmlns:a16="http://schemas.microsoft.com/office/drawing/2014/main" id="{3657F9F6-9968-7E7E-316B-61AE0EB6DBB7}"/>
              </a:ext>
            </a:extLst>
          </p:cNvPr>
          <p:cNvGrpSpPr/>
          <p:nvPr/>
        </p:nvGrpSpPr>
        <p:grpSpPr>
          <a:xfrm>
            <a:off x="4669377" y="2157447"/>
            <a:ext cx="5711019" cy="951222"/>
            <a:chOff x="6362193" y="2588936"/>
            <a:chExt cx="6853223" cy="1141466"/>
          </a:xfrm>
        </p:grpSpPr>
        <p:sp>
          <p:nvSpPr>
            <p:cNvPr id="30" name="Rectangle 29">
              <a:extLst>
                <a:ext uri="{FF2B5EF4-FFF2-40B4-BE49-F238E27FC236}">
                  <a16:creationId xmlns:a16="http://schemas.microsoft.com/office/drawing/2014/main" id="{DB9A629B-62EC-9074-158B-F71481D75488}"/>
                </a:ext>
              </a:extLst>
            </p:cNvPr>
            <p:cNvSpPr/>
            <p:nvPr/>
          </p:nvSpPr>
          <p:spPr bwMode="auto">
            <a:xfrm>
              <a:off x="6362193" y="2588936"/>
              <a:ext cx="3394000" cy="1134059"/>
            </a:xfrm>
            <a:prstGeom prst="rect">
              <a:avLst/>
            </a:prstGeom>
            <a:solidFill>
              <a:schemeClr val="accent1"/>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eaLnBrk="0" fontAlgn="base" hangingPunct="0">
                <a:spcBef>
                  <a:spcPct val="0"/>
                </a:spcBef>
                <a:spcAft>
                  <a:spcPct val="0"/>
                </a:spcAft>
                <a:defRPr/>
              </a:pPr>
              <a:r>
                <a:rPr lang="en-US" sz="1500">
                  <a:solidFill>
                    <a:srgbClr val="003324"/>
                  </a:solidFill>
                  <a:latin typeface="Arial Black"/>
                </a:rPr>
                <a:t>Run the Lab</a:t>
              </a:r>
            </a:p>
            <a:p>
              <a:pPr defTabSz="914327" eaLnBrk="0" fontAlgn="base" hangingPunct="0">
                <a:spcBef>
                  <a:spcPct val="0"/>
                </a:spcBef>
                <a:spcAft>
                  <a:spcPct val="0"/>
                </a:spcAft>
                <a:defRPr/>
              </a:pPr>
              <a:r>
                <a:rPr lang="en-US" sz="1000">
                  <a:solidFill>
                    <a:srgbClr val="003324"/>
                  </a:solidFill>
                  <a:latin typeface="Arial"/>
                </a:rPr>
                <a:t>Hardware &amp; Software</a:t>
              </a:r>
            </a:p>
          </p:txBody>
        </p:sp>
        <p:sp>
          <p:nvSpPr>
            <p:cNvPr id="32" name="Rectangle 31">
              <a:extLst>
                <a:ext uri="{FF2B5EF4-FFF2-40B4-BE49-F238E27FC236}">
                  <a16:creationId xmlns:a16="http://schemas.microsoft.com/office/drawing/2014/main" id="{253131CC-067A-5496-67B2-C5BFE824E1C0}"/>
                </a:ext>
              </a:extLst>
            </p:cNvPr>
            <p:cNvSpPr/>
            <p:nvPr/>
          </p:nvSpPr>
          <p:spPr bwMode="auto">
            <a:xfrm>
              <a:off x="9821416" y="2588936"/>
              <a:ext cx="3394000" cy="1134059"/>
            </a:xfrm>
            <a:prstGeom prst="rect">
              <a:avLst/>
            </a:prstGeom>
            <a:solidFill>
              <a:schemeClr val="accent1"/>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eaLnBrk="0" fontAlgn="base" hangingPunct="0">
                <a:spcBef>
                  <a:spcPct val="0"/>
                </a:spcBef>
                <a:spcAft>
                  <a:spcPct val="0"/>
                </a:spcAft>
                <a:defRPr/>
              </a:pPr>
              <a:r>
                <a:rPr lang="en-US" sz="1500">
                  <a:solidFill>
                    <a:srgbClr val="003324"/>
                  </a:solidFill>
                  <a:latin typeface="Arial Black"/>
                </a:rPr>
                <a:t>Run the Line</a:t>
              </a:r>
            </a:p>
            <a:p>
              <a:pPr defTabSz="914327" eaLnBrk="0" fontAlgn="base" hangingPunct="0">
                <a:spcBef>
                  <a:spcPct val="0"/>
                </a:spcBef>
                <a:spcAft>
                  <a:spcPct val="0"/>
                </a:spcAft>
                <a:defRPr/>
              </a:pPr>
              <a:r>
                <a:rPr lang="en-US" sz="1000">
                  <a:solidFill>
                    <a:srgbClr val="003324"/>
                  </a:solidFill>
                  <a:latin typeface="Arial"/>
                </a:rPr>
                <a:t>Hardware &amp; Software</a:t>
              </a:r>
            </a:p>
          </p:txBody>
        </p:sp>
        <p:pic>
          <p:nvPicPr>
            <p:cNvPr id="11" name="Picture 10">
              <a:extLst>
                <a:ext uri="{FF2B5EF4-FFF2-40B4-BE49-F238E27FC236}">
                  <a16:creationId xmlns:a16="http://schemas.microsoft.com/office/drawing/2014/main" id="{2261C50F-3B4F-4033-69C7-16C3E838041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t="26165" b="27455"/>
            <a:stretch/>
          </p:blipFill>
          <p:spPr>
            <a:xfrm>
              <a:off x="6506089" y="3314492"/>
              <a:ext cx="648970" cy="300992"/>
            </a:xfrm>
            <a:prstGeom prst="rect">
              <a:avLst/>
            </a:prstGeom>
          </p:spPr>
        </p:pic>
        <p:pic>
          <p:nvPicPr>
            <p:cNvPr id="23" name="Picture 22" descr="A close up of a screen&#10;&#10;Description automatically generated">
              <a:extLst>
                <a:ext uri="{FF2B5EF4-FFF2-40B4-BE49-F238E27FC236}">
                  <a16:creationId xmlns:a16="http://schemas.microsoft.com/office/drawing/2014/main" id="{EBDEFC93-9EDB-C1C7-EEC8-B09F256B402F}"/>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t="22730" b="28025"/>
            <a:stretch/>
          </p:blipFill>
          <p:spPr>
            <a:xfrm>
              <a:off x="7274148" y="3357234"/>
              <a:ext cx="462280" cy="227650"/>
            </a:xfrm>
            <a:prstGeom prst="rect">
              <a:avLst/>
            </a:prstGeom>
          </p:spPr>
        </p:pic>
        <p:pic>
          <p:nvPicPr>
            <p:cNvPr id="31" name="Picture 30" descr="A close up of a screen&#10;&#10;Description automatically generated">
              <a:extLst>
                <a:ext uri="{FF2B5EF4-FFF2-40B4-BE49-F238E27FC236}">
                  <a16:creationId xmlns:a16="http://schemas.microsoft.com/office/drawing/2014/main" id="{160621C6-EB83-2737-C26A-807147F495B8}"/>
                </a:ext>
              </a:extLst>
            </p:cNvPr>
            <p:cNvPicPr>
              <a:picLocks noChangeAspect="1"/>
            </p:cNvPicPr>
            <p:nvPr/>
          </p:nvPicPr>
          <p:blipFill rotWithShape="1">
            <a:blip r:embed="rId5" cstate="screen">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t="22730" b="28025"/>
            <a:stretch/>
          </p:blipFill>
          <p:spPr>
            <a:xfrm>
              <a:off x="7683710" y="3357234"/>
              <a:ext cx="462280" cy="227650"/>
            </a:xfrm>
            <a:prstGeom prst="rect">
              <a:avLst/>
            </a:prstGeom>
          </p:spPr>
        </p:pic>
        <p:pic>
          <p:nvPicPr>
            <p:cNvPr id="34" name="Picture 33">
              <a:extLst>
                <a:ext uri="{FF2B5EF4-FFF2-40B4-BE49-F238E27FC236}">
                  <a16:creationId xmlns:a16="http://schemas.microsoft.com/office/drawing/2014/main" id="{A0287C0E-20AE-2F26-7C52-2E912DFBE86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9808854" y="3184953"/>
              <a:ext cx="732777" cy="545449"/>
            </a:xfrm>
            <a:prstGeom prst="rect">
              <a:avLst/>
            </a:prstGeom>
          </p:spPr>
        </p:pic>
        <p:pic>
          <p:nvPicPr>
            <p:cNvPr id="36" name="Picture 35">
              <a:extLst>
                <a:ext uri="{FF2B5EF4-FFF2-40B4-BE49-F238E27FC236}">
                  <a16:creationId xmlns:a16="http://schemas.microsoft.com/office/drawing/2014/main" id="{89DFB042-A343-7065-0730-4B4472FE2240}"/>
                </a:ext>
              </a:extLst>
            </p:cNvPr>
            <p:cNvPicPr>
              <a:picLocks noChangeAspect="1"/>
            </p:cNvPicPr>
            <p:nvPr/>
          </p:nvPicPr>
          <p:blipFill>
            <a:blip r:embed="rId8">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10317434" y="3184953"/>
              <a:ext cx="732777" cy="545449"/>
            </a:xfrm>
            <a:prstGeom prst="rect">
              <a:avLst/>
            </a:prstGeom>
          </p:spPr>
        </p:pic>
        <p:pic>
          <p:nvPicPr>
            <p:cNvPr id="37" name="Picture 36">
              <a:extLst>
                <a:ext uri="{FF2B5EF4-FFF2-40B4-BE49-F238E27FC236}">
                  <a16:creationId xmlns:a16="http://schemas.microsoft.com/office/drawing/2014/main" id="{14CC1EA9-F9E0-58BC-C942-026AB8D87C77}"/>
                </a:ext>
              </a:extLst>
            </p:cNvPr>
            <p:cNvPicPr>
              <a:picLocks noChangeAspect="1"/>
            </p:cNvPicPr>
            <p:nvPr/>
          </p:nvPicPr>
          <p:blipFill>
            <a:blip r:embed="rId8">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10826013" y="3184953"/>
              <a:ext cx="732777" cy="545449"/>
            </a:xfrm>
            <a:prstGeom prst="rect">
              <a:avLst/>
            </a:prstGeom>
          </p:spPr>
        </p:pic>
        <p:pic>
          <p:nvPicPr>
            <p:cNvPr id="39" name="Picture 38">
              <a:extLst>
                <a:ext uri="{FF2B5EF4-FFF2-40B4-BE49-F238E27FC236}">
                  <a16:creationId xmlns:a16="http://schemas.microsoft.com/office/drawing/2014/main" id="{A47B2303-39D6-8CE2-2CFC-C783A7946469}"/>
                </a:ext>
              </a:extLst>
            </p:cNvPr>
            <p:cNvPicPr>
              <a:picLocks noChangeAspect="1"/>
            </p:cNvPicPr>
            <p:nvPr/>
          </p:nvPicPr>
          <p:blipFill>
            <a:blip r:embed="rId12"/>
            <a:stretch>
              <a:fillRect/>
            </a:stretch>
          </p:blipFill>
          <p:spPr>
            <a:xfrm>
              <a:off x="8378949" y="3381842"/>
              <a:ext cx="810872" cy="166292"/>
            </a:xfrm>
            <a:prstGeom prst="rect">
              <a:avLst/>
            </a:prstGeom>
          </p:spPr>
        </p:pic>
        <p:pic>
          <p:nvPicPr>
            <p:cNvPr id="40" name="Picture 39">
              <a:extLst>
                <a:ext uri="{FF2B5EF4-FFF2-40B4-BE49-F238E27FC236}">
                  <a16:creationId xmlns:a16="http://schemas.microsoft.com/office/drawing/2014/main" id="{F1259370-247A-5B80-FF62-ACA433DBB33E}"/>
                </a:ext>
              </a:extLst>
            </p:cNvPr>
            <p:cNvPicPr>
              <a:picLocks noChangeAspect="1"/>
            </p:cNvPicPr>
            <p:nvPr/>
          </p:nvPicPr>
          <p:blipFill>
            <a:blip r:embed="rId12"/>
            <a:stretch>
              <a:fillRect/>
            </a:stretch>
          </p:blipFill>
          <p:spPr>
            <a:xfrm>
              <a:off x="11571352" y="3381842"/>
              <a:ext cx="810872" cy="166292"/>
            </a:xfrm>
            <a:prstGeom prst="rect">
              <a:avLst/>
            </a:prstGeom>
          </p:spPr>
        </p:pic>
      </p:grpSp>
      <p:grpSp>
        <p:nvGrpSpPr>
          <p:cNvPr id="15" name="Group 14">
            <a:extLst>
              <a:ext uri="{FF2B5EF4-FFF2-40B4-BE49-F238E27FC236}">
                <a16:creationId xmlns:a16="http://schemas.microsoft.com/office/drawing/2014/main" id="{769BB07A-BCC0-A81E-A22A-8CF5948C3627}"/>
              </a:ext>
            </a:extLst>
          </p:cNvPr>
          <p:cNvGrpSpPr/>
          <p:nvPr/>
        </p:nvGrpSpPr>
        <p:grpSpPr>
          <a:xfrm>
            <a:off x="4669371" y="3166080"/>
            <a:ext cx="5708824" cy="1449798"/>
            <a:chOff x="6362186" y="3799296"/>
            <a:chExt cx="6850589" cy="1739758"/>
          </a:xfrm>
        </p:grpSpPr>
        <p:sp>
          <p:nvSpPr>
            <p:cNvPr id="41" name="Rectangle 40">
              <a:extLst>
                <a:ext uri="{FF2B5EF4-FFF2-40B4-BE49-F238E27FC236}">
                  <a16:creationId xmlns:a16="http://schemas.microsoft.com/office/drawing/2014/main" id="{7C1B3C16-3D0D-CA95-F537-548389CD0B70}"/>
                </a:ext>
              </a:extLst>
            </p:cNvPr>
            <p:cNvSpPr/>
            <p:nvPr/>
          </p:nvSpPr>
          <p:spPr bwMode="auto">
            <a:xfrm>
              <a:off x="6362192" y="3799296"/>
              <a:ext cx="6850583" cy="1739758"/>
            </a:xfrm>
            <a:prstGeom prst="rect">
              <a:avLst/>
            </a:prstGeom>
            <a:solidFill>
              <a:schemeClr val="tx2"/>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a:defRPr/>
              </a:pPr>
              <a:r>
                <a:rPr lang="en-US" sz="1500">
                  <a:solidFill>
                    <a:srgbClr val="ECECED"/>
                  </a:solidFill>
                  <a:latin typeface="Arial Black"/>
                </a:rPr>
                <a:t>Automate the Test</a:t>
              </a:r>
            </a:p>
            <a:p>
              <a:pPr defTabSz="914327" eaLnBrk="0" fontAlgn="base" hangingPunct="0">
                <a:spcBef>
                  <a:spcPct val="0"/>
                </a:spcBef>
                <a:spcAft>
                  <a:spcPct val="0"/>
                </a:spcAft>
                <a:defRPr/>
              </a:pPr>
              <a:r>
                <a:rPr lang="en-US" sz="1000">
                  <a:solidFill>
                    <a:srgbClr val="ECECED"/>
                  </a:solidFill>
                  <a:latin typeface="Arial"/>
                </a:rPr>
                <a:t>Hardware &amp; Software</a:t>
              </a:r>
            </a:p>
          </p:txBody>
        </p:sp>
        <p:pic>
          <p:nvPicPr>
            <p:cNvPr id="42" name="Picture 41">
              <a:extLst>
                <a:ext uri="{FF2B5EF4-FFF2-40B4-BE49-F238E27FC236}">
                  <a16:creationId xmlns:a16="http://schemas.microsoft.com/office/drawing/2014/main" id="{19140FFF-CFA5-4C61-37A8-53468F5ACB55}"/>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contrast="40000"/>
                      </a14:imgEffect>
                    </a14:imgLayer>
                  </a14:imgProps>
                </a:ext>
              </a:extLst>
            </a:blip>
            <a:stretch>
              <a:fillRect/>
            </a:stretch>
          </p:blipFill>
          <p:spPr>
            <a:xfrm>
              <a:off x="6362186" y="4856097"/>
              <a:ext cx="732777" cy="545449"/>
            </a:xfrm>
            <a:prstGeom prst="rect">
              <a:avLst/>
            </a:prstGeom>
          </p:spPr>
        </p:pic>
        <p:pic>
          <p:nvPicPr>
            <p:cNvPr id="43" name="Picture 42">
              <a:extLst>
                <a:ext uri="{FF2B5EF4-FFF2-40B4-BE49-F238E27FC236}">
                  <a16:creationId xmlns:a16="http://schemas.microsoft.com/office/drawing/2014/main" id="{6CA75AF7-5C3A-5E4E-44AD-D92A7BA3550D}"/>
                </a:ext>
              </a:extLst>
            </p:cNvPr>
            <p:cNvPicPr>
              <a:picLocks noChangeAspect="1"/>
            </p:cNvPicPr>
            <p:nvPr/>
          </p:nvPicPr>
          <p:blipFill rotWithShape="1">
            <a:blip r:embed="rId15" cstate="screen">
              <a:extLst>
                <a:ext uri="{BEBA8EAE-BF5A-486C-A8C5-ECC9F3942E4B}">
                  <a14:imgProps xmlns:a14="http://schemas.microsoft.com/office/drawing/2010/main">
                    <a14:imgLayer r:embed="rId16">
                      <a14:imgEffect>
                        <a14:brightnessContrast bright="100000" contrast="40000"/>
                      </a14:imgEffect>
                    </a14:imgLayer>
                  </a14:imgProps>
                </a:ext>
                <a:ext uri="{28A0092B-C50C-407E-A947-70E740481C1C}">
                  <a14:useLocalDpi xmlns:a14="http://schemas.microsoft.com/office/drawing/2010/main"/>
                </a:ext>
              </a:extLst>
            </a:blip>
            <a:srcRect t="26165" b="27455"/>
            <a:stretch/>
          </p:blipFill>
          <p:spPr>
            <a:xfrm>
              <a:off x="7137292" y="5023400"/>
              <a:ext cx="648970" cy="300992"/>
            </a:xfrm>
            <a:prstGeom prst="rect">
              <a:avLst/>
            </a:prstGeom>
          </p:spPr>
        </p:pic>
        <p:grpSp>
          <p:nvGrpSpPr>
            <p:cNvPr id="59" name="Group 58">
              <a:extLst>
                <a:ext uri="{FF2B5EF4-FFF2-40B4-BE49-F238E27FC236}">
                  <a16:creationId xmlns:a16="http://schemas.microsoft.com/office/drawing/2014/main" id="{1920335A-BECF-2DA5-EB8A-B91DBC53FC9E}"/>
                </a:ext>
              </a:extLst>
            </p:cNvPr>
            <p:cNvGrpSpPr/>
            <p:nvPr/>
          </p:nvGrpSpPr>
          <p:grpSpPr>
            <a:xfrm>
              <a:off x="7939650" y="5085787"/>
              <a:ext cx="870348" cy="227650"/>
              <a:chOff x="7931074" y="5459309"/>
              <a:chExt cx="870348" cy="227650"/>
            </a:xfrm>
          </p:grpSpPr>
          <p:pic>
            <p:nvPicPr>
              <p:cNvPr id="51" name="Picture 50" descr="A close up of a screen&#10;&#10;Description automatically generated">
                <a:extLst>
                  <a:ext uri="{FF2B5EF4-FFF2-40B4-BE49-F238E27FC236}">
                    <a16:creationId xmlns:a16="http://schemas.microsoft.com/office/drawing/2014/main" id="{BD5DCAD9-BE23-16C5-9ADA-896A95BE2B67}"/>
                  </a:ext>
                </a:extLst>
              </p:cNvPr>
              <p:cNvPicPr>
                <a:picLocks noChangeAspect="1"/>
              </p:cNvPicPr>
              <p:nvPr/>
            </p:nvPicPr>
            <p:blipFill rotWithShape="1">
              <a:blip r:embed="rId17" cstate="screen">
                <a:extLst>
                  <a:ext uri="{BEBA8EAE-BF5A-486C-A8C5-ECC9F3942E4B}">
                    <a14:imgProps xmlns:a14="http://schemas.microsoft.com/office/drawing/2010/main">
                      <a14:imgLayer r:embed="rId18">
                        <a14:imgEffect>
                          <a14:brightnessContrast bright="100000" contrast="40000"/>
                        </a14:imgEffect>
                      </a14:imgLayer>
                    </a14:imgProps>
                  </a:ext>
                  <a:ext uri="{28A0092B-C50C-407E-A947-70E740481C1C}">
                    <a14:useLocalDpi xmlns:a14="http://schemas.microsoft.com/office/drawing/2010/main"/>
                  </a:ext>
                </a:extLst>
              </a:blip>
              <a:srcRect t="22730" b="28025"/>
              <a:stretch/>
            </p:blipFill>
            <p:spPr>
              <a:xfrm>
                <a:off x="7931074" y="5459309"/>
                <a:ext cx="462280" cy="227650"/>
              </a:xfrm>
              <a:prstGeom prst="rect">
                <a:avLst/>
              </a:prstGeom>
            </p:spPr>
          </p:pic>
          <p:pic>
            <p:nvPicPr>
              <p:cNvPr id="53" name="Picture 52" descr="A close up of a screen&#10;&#10;Description automatically generated">
                <a:extLst>
                  <a:ext uri="{FF2B5EF4-FFF2-40B4-BE49-F238E27FC236}">
                    <a16:creationId xmlns:a16="http://schemas.microsoft.com/office/drawing/2014/main" id="{B4E1F204-9867-03FB-B318-5F94B805E351}"/>
                  </a:ext>
                </a:extLst>
              </p:cNvPr>
              <p:cNvPicPr>
                <a:picLocks noChangeAspect="1"/>
              </p:cNvPicPr>
              <p:nvPr/>
            </p:nvPicPr>
            <p:blipFill rotWithShape="1">
              <a:blip r:embed="rId17" cstate="screen">
                <a:extLst>
                  <a:ext uri="{BEBA8EAE-BF5A-486C-A8C5-ECC9F3942E4B}">
                    <a14:imgProps xmlns:a14="http://schemas.microsoft.com/office/drawing/2010/main">
                      <a14:imgLayer r:embed="rId19">
                        <a14:imgEffect>
                          <a14:brightnessContrast bright="100000" contrast="40000"/>
                        </a14:imgEffect>
                      </a14:imgLayer>
                    </a14:imgProps>
                  </a:ext>
                  <a:ext uri="{28A0092B-C50C-407E-A947-70E740481C1C}">
                    <a14:useLocalDpi xmlns:a14="http://schemas.microsoft.com/office/drawing/2010/main"/>
                  </a:ext>
                </a:extLst>
              </a:blip>
              <a:srcRect t="22730" b="28025"/>
              <a:stretch/>
            </p:blipFill>
            <p:spPr>
              <a:xfrm>
                <a:off x="8339142" y="5459309"/>
                <a:ext cx="462280" cy="227650"/>
              </a:xfrm>
              <a:prstGeom prst="rect">
                <a:avLst/>
              </a:prstGeom>
            </p:spPr>
          </p:pic>
        </p:grpSp>
        <p:grpSp>
          <p:nvGrpSpPr>
            <p:cNvPr id="58" name="Group 57">
              <a:extLst>
                <a:ext uri="{FF2B5EF4-FFF2-40B4-BE49-F238E27FC236}">
                  <a16:creationId xmlns:a16="http://schemas.microsoft.com/office/drawing/2014/main" id="{48EE270F-748F-9AA4-2F14-49066ABC1E75}"/>
                </a:ext>
              </a:extLst>
            </p:cNvPr>
            <p:cNvGrpSpPr/>
            <p:nvPr/>
          </p:nvGrpSpPr>
          <p:grpSpPr>
            <a:xfrm>
              <a:off x="8963386" y="4780167"/>
              <a:ext cx="752013" cy="576979"/>
              <a:chOff x="8990049" y="5128294"/>
              <a:chExt cx="752013" cy="576979"/>
            </a:xfrm>
          </p:grpSpPr>
          <p:pic>
            <p:nvPicPr>
              <p:cNvPr id="55" name="Picture 54">
                <a:extLst>
                  <a:ext uri="{FF2B5EF4-FFF2-40B4-BE49-F238E27FC236}">
                    <a16:creationId xmlns:a16="http://schemas.microsoft.com/office/drawing/2014/main" id="{08319CD0-6F92-A544-3D1C-D844B058A672}"/>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flipH="1">
                <a:off x="9166978" y="5130186"/>
                <a:ext cx="575084" cy="575087"/>
              </a:xfrm>
              <a:prstGeom prst="rect">
                <a:avLst/>
              </a:prstGeom>
            </p:spPr>
          </p:pic>
          <p:pic>
            <p:nvPicPr>
              <p:cNvPr id="56" name="Picture 55">
                <a:extLst>
                  <a:ext uri="{FF2B5EF4-FFF2-40B4-BE49-F238E27FC236}">
                    <a16:creationId xmlns:a16="http://schemas.microsoft.com/office/drawing/2014/main" id="{8B995BFC-774F-9B1A-5DDB-749325F27645}"/>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8990049" y="5380582"/>
                <a:ext cx="351708" cy="306377"/>
              </a:xfrm>
              <a:prstGeom prst="rect">
                <a:avLst/>
              </a:prstGeom>
            </p:spPr>
          </p:pic>
          <p:pic>
            <p:nvPicPr>
              <p:cNvPr id="57" name="Picture 56">
                <a:extLst>
                  <a:ext uri="{FF2B5EF4-FFF2-40B4-BE49-F238E27FC236}">
                    <a16:creationId xmlns:a16="http://schemas.microsoft.com/office/drawing/2014/main" id="{4F5797F2-5082-DCD3-98A3-98626757795B}"/>
                  </a:ext>
                </a:extLst>
              </p:cNvPr>
              <p:cNvPicPr>
                <a:picLocks noChangeAspect="1"/>
              </p:cNvPicPr>
              <p:nvPr/>
            </p:nvPicPr>
            <p:blipFill>
              <a:blip r:embed="rId22">
                <a:extLst>
                  <a:ext uri="{BEBA8EAE-BF5A-486C-A8C5-ECC9F3942E4B}">
                    <a14:imgProps xmlns:a14="http://schemas.microsoft.com/office/drawing/2010/main">
                      <a14:imgLayer r:embed="rId24">
                        <a14:imgEffect>
                          <a14:brightnessContrast bright="100000"/>
                        </a14:imgEffect>
                      </a14:imgLayer>
                    </a14:imgProps>
                  </a:ext>
                </a:extLst>
              </a:blip>
              <a:stretch>
                <a:fillRect/>
              </a:stretch>
            </p:blipFill>
            <p:spPr>
              <a:xfrm>
                <a:off x="8990050" y="5128294"/>
                <a:ext cx="351708" cy="306377"/>
              </a:xfrm>
              <a:prstGeom prst="rect">
                <a:avLst/>
              </a:prstGeom>
            </p:spPr>
          </p:pic>
        </p:grpSp>
        <p:pic>
          <p:nvPicPr>
            <p:cNvPr id="61" name="Picture 60">
              <a:extLst>
                <a:ext uri="{FF2B5EF4-FFF2-40B4-BE49-F238E27FC236}">
                  <a16:creationId xmlns:a16="http://schemas.microsoft.com/office/drawing/2014/main" id="{76136DF4-547C-F76F-EC9E-01AF8CD00369}"/>
                </a:ext>
              </a:extLst>
            </p:cNvPr>
            <p:cNvPicPr>
              <a:picLocks noChangeAspect="1"/>
            </p:cNvPicPr>
            <p:nvPr/>
          </p:nvPicPr>
          <p:blipFill>
            <a:blip r:embed="rId25"/>
            <a:stretch>
              <a:fillRect/>
            </a:stretch>
          </p:blipFill>
          <p:spPr>
            <a:xfrm>
              <a:off x="9756193" y="4914711"/>
              <a:ext cx="732777" cy="176217"/>
            </a:xfrm>
            <a:prstGeom prst="rect">
              <a:avLst/>
            </a:prstGeom>
          </p:spPr>
        </p:pic>
        <p:pic>
          <p:nvPicPr>
            <p:cNvPr id="64" name="Picture 63">
              <a:extLst>
                <a:ext uri="{FF2B5EF4-FFF2-40B4-BE49-F238E27FC236}">
                  <a16:creationId xmlns:a16="http://schemas.microsoft.com/office/drawing/2014/main" id="{E4EFF6F7-7F62-ADB2-3D7D-3D3AA3DF7587}"/>
                </a:ext>
              </a:extLst>
            </p:cNvPr>
            <p:cNvPicPr>
              <a:picLocks noChangeAspect="1"/>
            </p:cNvPicPr>
            <p:nvPr/>
          </p:nvPicPr>
          <p:blipFill>
            <a:blip r:embed="rId26"/>
            <a:stretch>
              <a:fillRect/>
            </a:stretch>
          </p:blipFill>
          <p:spPr>
            <a:xfrm>
              <a:off x="10695536" y="4914711"/>
              <a:ext cx="776113" cy="176217"/>
            </a:xfrm>
            <a:prstGeom prst="rect">
              <a:avLst/>
            </a:prstGeom>
          </p:spPr>
        </p:pic>
      </p:grpSp>
      <p:grpSp>
        <p:nvGrpSpPr>
          <p:cNvPr id="21" name="Group 20">
            <a:extLst>
              <a:ext uri="{FF2B5EF4-FFF2-40B4-BE49-F238E27FC236}">
                <a16:creationId xmlns:a16="http://schemas.microsoft.com/office/drawing/2014/main" id="{598195A1-7D99-CC12-A803-875F6A875CB2}"/>
              </a:ext>
            </a:extLst>
          </p:cNvPr>
          <p:cNvGrpSpPr/>
          <p:nvPr/>
        </p:nvGrpSpPr>
        <p:grpSpPr>
          <a:xfrm>
            <a:off x="10448002" y="1562879"/>
            <a:ext cx="1754467" cy="3053000"/>
            <a:chOff x="12537603" y="1875455"/>
            <a:chExt cx="2105360" cy="3663600"/>
          </a:xfrm>
        </p:grpSpPr>
        <p:pic>
          <p:nvPicPr>
            <p:cNvPr id="2" name="Picture 1">
              <a:extLst>
                <a:ext uri="{FF2B5EF4-FFF2-40B4-BE49-F238E27FC236}">
                  <a16:creationId xmlns:a16="http://schemas.microsoft.com/office/drawing/2014/main" id="{6FBE2416-569A-6EB1-7A65-6A798B28288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2537603" y="1875455"/>
              <a:ext cx="214804" cy="3663600"/>
            </a:xfrm>
            <a:prstGeom prst="rect">
              <a:avLst/>
            </a:prstGeom>
          </p:spPr>
        </p:pic>
        <p:grpSp>
          <p:nvGrpSpPr>
            <p:cNvPr id="20" name="Group 19">
              <a:extLst>
                <a:ext uri="{FF2B5EF4-FFF2-40B4-BE49-F238E27FC236}">
                  <a16:creationId xmlns:a16="http://schemas.microsoft.com/office/drawing/2014/main" id="{8497C0DF-C944-7474-B90C-11CDBD311A11}"/>
                </a:ext>
              </a:extLst>
            </p:cNvPr>
            <p:cNvGrpSpPr/>
            <p:nvPr/>
          </p:nvGrpSpPr>
          <p:grpSpPr>
            <a:xfrm>
              <a:off x="12573002" y="2712101"/>
              <a:ext cx="2069961" cy="1990308"/>
              <a:chOff x="12573002" y="2592949"/>
              <a:chExt cx="2069961" cy="1990308"/>
            </a:xfrm>
          </p:grpSpPr>
          <p:sp>
            <p:nvSpPr>
              <p:cNvPr id="4" name="TextBox 3">
                <a:extLst>
                  <a:ext uri="{FF2B5EF4-FFF2-40B4-BE49-F238E27FC236}">
                    <a16:creationId xmlns:a16="http://schemas.microsoft.com/office/drawing/2014/main" id="{F3DC0252-2E2B-BBAB-FEC7-2AC46EEA5574}"/>
                  </a:ext>
                </a:extLst>
              </p:cNvPr>
              <p:cNvSpPr txBox="1"/>
              <p:nvPr/>
            </p:nvSpPr>
            <p:spPr>
              <a:xfrm>
                <a:off x="12585564" y="2592949"/>
                <a:ext cx="2044835" cy="387798"/>
              </a:xfrm>
              <a:prstGeom prst="rect">
                <a:avLst/>
              </a:prstGeom>
              <a:solidFill>
                <a:schemeClr val="bg2"/>
              </a:solidFill>
            </p:spPr>
            <p:txBody>
              <a:bodyPr wrap="square" rtlCol="0" anchor="ctr">
                <a:spAutoFit/>
              </a:bodyPr>
              <a:lstStyle/>
              <a:p>
                <a:pPr defTabSz="914363">
                  <a:defRPr/>
                </a:pPr>
                <a:r>
                  <a:rPr lang="en-US" sz="1500" b="1">
                    <a:solidFill>
                      <a:srgbClr val="00AD7C"/>
                    </a:solidFill>
                    <a:latin typeface="Arial"/>
                  </a:rPr>
                  <a:t>Modular</a:t>
                </a:r>
              </a:p>
            </p:txBody>
          </p:sp>
          <p:sp>
            <p:nvSpPr>
              <p:cNvPr id="12" name="TextBox 11">
                <a:extLst>
                  <a:ext uri="{FF2B5EF4-FFF2-40B4-BE49-F238E27FC236}">
                    <a16:creationId xmlns:a16="http://schemas.microsoft.com/office/drawing/2014/main" id="{05D7B32F-6D97-47F2-AE06-7B2528DD9C02}"/>
                  </a:ext>
                </a:extLst>
              </p:cNvPr>
              <p:cNvSpPr txBox="1"/>
              <p:nvPr/>
            </p:nvSpPr>
            <p:spPr>
              <a:xfrm>
                <a:off x="12585565" y="4195459"/>
                <a:ext cx="2057398" cy="387798"/>
              </a:xfrm>
              <a:prstGeom prst="rect">
                <a:avLst/>
              </a:prstGeom>
              <a:solidFill>
                <a:schemeClr val="bg2"/>
              </a:solidFill>
            </p:spPr>
            <p:txBody>
              <a:bodyPr wrap="square" rtlCol="0" anchor="ctr">
                <a:spAutoFit/>
              </a:bodyPr>
              <a:lstStyle/>
              <a:p>
                <a:pPr defTabSz="914363">
                  <a:defRPr/>
                </a:pPr>
                <a:r>
                  <a:rPr lang="en-US" sz="1500" b="1">
                    <a:solidFill>
                      <a:srgbClr val="00AD7C"/>
                    </a:solidFill>
                    <a:latin typeface="Arial"/>
                  </a:rPr>
                  <a:t>Open</a:t>
                </a:r>
              </a:p>
            </p:txBody>
          </p:sp>
          <p:sp>
            <p:nvSpPr>
              <p:cNvPr id="14" name="TextBox 13">
                <a:extLst>
                  <a:ext uri="{FF2B5EF4-FFF2-40B4-BE49-F238E27FC236}">
                    <a16:creationId xmlns:a16="http://schemas.microsoft.com/office/drawing/2014/main" id="{833B99F6-3C45-E11C-13E1-DDE0E70E57A3}"/>
                  </a:ext>
                </a:extLst>
              </p:cNvPr>
              <p:cNvSpPr txBox="1"/>
              <p:nvPr/>
            </p:nvSpPr>
            <p:spPr>
              <a:xfrm>
                <a:off x="12573002" y="3394205"/>
                <a:ext cx="2069960" cy="387798"/>
              </a:xfrm>
              <a:prstGeom prst="rect">
                <a:avLst/>
              </a:prstGeom>
              <a:solidFill>
                <a:schemeClr val="bg2"/>
              </a:solidFill>
            </p:spPr>
            <p:txBody>
              <a:bodyPr wrap="square" rtlCol="0" anchor="ctr">
                <a:spAutoFit/>
              </a:bodyPr>
              <a:lstStyle/>
              <a:p>
                <a:pPr defTabSz="914363">
                  <a:defRPr/>
                </a:pPr>
                <a:r>
                  <a:rPr lang="en-US" sz="1500" b="1">
                    <a:solidFill>
                      <a:srgbClr val="00AD7C"/>
                    </a:solidFill>
                    <a:latin typeface="Arial"/>
                  </a:rPr>
                  <a:t>Connected</a:t>
                </a:r>
              </a:p>
            </p:txBody>
          </p:sp>
        </p:grpSp>
      </p:grpSp>
      <p:pic>
        <p:nvPicPr>
          <p:cNvPr id="5" name="Picture 4" descr="Logo&#10;&#10;Description automatically generated">
            <a:extLst>
              <a:ext uri="{FF2B5EF4-FFF2-40B4-BE49-F238E27FC236}">
                <a16:creationId xmlns:a16="http://schemas.microsoft.com/office/drawing/2014/main" id="{92FE2C7E-99E3-D53C-EE52-CB74BF550934}"/>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8280496" y="4348834"/>
            <a:ext cx="163377" cy="163377"/>
          </a:xfrm>
          <a:prstGeom prst="rect">
            <a:avLst/>
          </a:prstGeom>
        </p:spPr>
      </p:pic>
      <p:sp>
        <p:nvSpPr>
          <p:cNvPr id="6" name="TextBox 5">
            <a:extLst>
              <a:ext uri="{FF2B5EF4-FFF2-40B4-BE49-F238E27FC236}">
                <a16:creationId xmlns:a16="http://schemas.microsoft.com/office/drawing/2014/main" id="{79082A31-C9A6-55FF-FFF5-B6A53F2F2834}"/>
              </a:ext>
            </a:extLst>
          </p:cNvPr>
          <p:cNvSpPr txBox="1"/>
          <p:nvPr/>
        </p:nvSpPr>
        <p:spPr>
          <a:xfrm>
            <a:off x="8404023" y="4340814"/>
            <a:ext cx="1173333" cy="207749"/>
          </a:xfrm>
          <a:prstGeom prst="rect">
            <a:avLst/>
          </a:prstGeom>
          <a:noFill/>
        </p:spPr>
        <p:txBody>
          <a:bodyPr wrap="square" rtlCol="0">
            <a:spAutoFit/>
          </a:bodyPr>
          <a:lstStyle/>
          <a:p>
            <a:pPr defTabSz="914363"/>
            <a:r>
              <a:rPr lang="en-US" sz="750">
                <a:solidFill>
                  <a:srgbClr val="ECECED"/>
                </a:solidFill>
                <a:latin typeface="Arial"/>
              </a:rPr>
              <a:t>InstrumentStudio</a:t>
            </a:r>
            <a:endParaRPr lang="en-US" sz="833">
              <a:solidFill>
                <a:srgbClr val="ECECED"/>
              </a:solidFill>
              <a:latin typeface="Arial"/>
            </a:endParaRPr>
          </a:p>
        </p:txBody>
      </p:sp>
      <p:pic>
        <p:nvPicPr>
          <p:cNvPr id="7" name="Picture 6" descr="A blue and white logo&#10;&#10;Description automatically generated">
            <a:extLst>
              <a:ext uri="{FF2B5EF4-FFF2-40B4-BE49-F238E27FC236}">
                <a16:creationId xmlns:a16="http://schemas.microsoft.com/office/drawing/2014/main" id="{DDCC0F57-EDF9-EA8C-BEAD-F60ED1AC3EDC}"/>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7493459" y="4350593"/>
            <a:ext cx="161300" cy="161300"/>
          </a:xfrm>
          <a:prstGeom prst="rect">
            <a:avLst/>
          </a:prstGeom>
        </p:spPr>
      </p:pic>
      <p:sp>
        <p:nvSpPr>
          <p:cNvPr id="8" name="TextBox 7">
            <a:extLst>
              <a:ext uri="{FF2B5EF4-FFF2-40B4-BE49-F238E27FC236}">
                <a16:creationId xmlns:a16="http://schemas.microsoft.com/office/drawing/2014/main" id="{390C58DD-B3D7-826D-2CE6-9F9FB05828EA}"/>
              </a:ext>
            </a:extLst>
          </p:cNvPr>
          <p:cNvSpPr txBox="1"/>
          <p:nvPr/>
        </p:nvSpPr>
        <p:spPr>
          <a:xfrm>
            <a:off x="7610550" y="4340815"/>
            <a:ext cx="584606" cy="207749"/>
          </a:xfrm>
          <a:prstGeom prst="rect">
            <a:avLst/>
          </a:prstGeom>
          <a:noFill/>
        </p:spPr>
        <p:txBody>
          <a:bodyPr wrap="square" rtlCol="0">
            <a:spAutoFit/>
          </a:bodyPr>
          <a:lstStyle/>
          <a:p>
            <a:pPr defTabSz="914363"/>
            <a:r>
              <a:rPr lang="en-US" sz="750">
                <a:solidFill>
                  <a:srgbClr val="ECECED"/>
                </a:solidFill>
                <a:latin typeface="Arial"/>
              </a:rPr>
              <a:t>DIAdem</a:t>
            </a:r>
            <a:endParaRPr lang="en-US" sz="833">
              <a:solidFill>
                <a:srgbClr val="ECECED"/>
              </a:solidFill>
              <a:latin typeface="Arial"/>
            </a:endParaRPr>
          </a:p>
        </p:txBody>
      </p:sp>
    </p:spTree>
    <p:extLst>
      <p:ext uri="{BB962C8B-B14F-4D97-AF65-F5344CB8AC3E}">
        <p14:creationId xmlns:p14="http://schemas.microsoft.com/office/powerpoint/2010/main" val="59461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8BE2F0F-FDD9-229F-3FBF-B1662D4FC24A}"/>
              </a:ext>
            </a:extLst>
          </p:cNvPr>
          <p:cNvGrpSpPr/>
          <p:nvPr/>
        </p:nvGrpSpPr>
        <p:grpSpPr>
          <a:xfrm>
            <a:off x="-3658" y="0"/>
            <a:ext cx="12195658" cy="6021917"/>
            <a:chOff x="-4390" y="0"/>
            <a:chExt cx="14634790" cy="7226300"/>
          </a:xfrm>
        </p:grpSpPr>
        <p:sp>
          <p:nvSpPr>
            <p:cNvPr id="24" name="Rectangle 23">
              <a:extLst>
                <a:ext uri="{FF2B5EF4-FFF2-40B4-BE49-F238E27FC236}">
                  <a16:creationId xmlns:a16="http://schemas.microsoft.com/office/drawing/2014/main" id="{75BC3EC8-A9D0-C17A-9D31-3AAF0E36BEA6}"/>
                </a:ext>
              </a:extLst>
            </p:cNvPr>
            <p:cNvSpPr/>
            <p:nvPr/>
          </p:nvSpPr>
          <p:spPr bwMode="auto">
            <a:xfrm>
              <a:off x="4914898" y="0"/>
              <a:ext cx="9715502" cy="7226300"/>
            </a:xfrm>
            <a:prstGeom prst="rect">
              <a:avLst/>
            </a:prstGeom>
            <a:solidFill>
              <a:schemeClr val="bg2"/>
            </a:solidFill>
            <a:ln w="9525">
              <a:noFill/>
              <a:round/>
              <a:headEnd/>
              <a:tailEnd/>
            </a:ln>
            <a:effectLst/>
          </p:spPr>
          <p:txBody>
            <a:bodyPr wrap="square" rtlCol="0" anchor="ctr"/>
            <a:lstStyle/>
            <a:p>
              <a:pPr algn="ctr" defTabSz="914363" eaLnBrk="0" fontAlgn="base" hangingPunct="0">
                <a:spcBef>
                  <a:spcPct val="0"/>
                </a:spcBef>
                <a:spcAft>
                  <a:spcPct val="0"/>
                </a:spcAft>
              </a:pPr>
              <a:endParaRPr lang="en-US" b="1">
                <a:solidFill>
                  <a:srgbClr val="FFFFFF"/>
                </a:solidFill>
                <a:latin typeface="Arial"/>
              </a:endParaRPr>
            </a:p>
          </p:txBody>
        </p:sp>
        <p:sp>
          <p:nvSpPr>
            <p:cNvPr id="13" name="Rectangle 12">
              <a:extLst>
                <a:ext uri="{FF2B5EF4-FFF2-40B4-BE49-F238E27FC236}">
                  <a16:creationId xmlns:a16="http://schemas.microsoft.com/office/drawing/2014/main" id="{532E8F9B-1179-D57F-0C6D-22AC7C261802}"/>
                </a:ext>
              </a:extLst>
            </p:cNvPr>
            <p:cNvSpPr/>
            <p:nvPr/>
          </p:nvSpPr>
          <p:spPr>
            <a:xfrm>
              <a:off x="-4390" y="0"/>
              <a:ext cx="4919288" cy="72263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a:solidFill>
                  <a:srgbClr val="FFFFFF"/>
                </a:solidFill>
                <a:latin typeface="Arial" panose="020B0604020202020204"/>
              </a:endParaRPr>
            </a:p>
          </p:txBody>
        </p:sp>
        <p:sp>
          <p:nvSpPr>
            <p:cNvPr id="10" name="TextBox 9">
              <a:extLst>
                <a:ext uri="{FF2B5EF4-FFF2-40B4-BE49-F238E27FC236}">
                  <a16:creationId xmlns:a16="http://schemas.microsoft.com/office/drawing/2014/main" id="{B12D638D-3FE4-90E7-6396-4D9307AD4A80}"/>
                </a:ext>
              </a:extLst>
            </p:cNvPr>
            <p:cNvSpPr txBox="1"/>
            <p:nvPr/>
          </p:nvSpPr>
          <p:spPr>
            <a:xfrm>
              <a:off x="503235" y="3185448"/>
              <a:ext cx="4247281" cy="849463"/>
            </a:xfrm>
            <a:prstGeom prst="rect">
              <a:avLst/>
            </a:prstGeom>
            <a:noFill/>
          </p:spPr>
          <p:txBody>
            <a:bodyPr wrap="square" rtlCol="0" anchor="ctr">
              <a:spAutoFit/>
            </a:bodyPr>
            <a:lstStyle/>
            <a:p>
              <a:pPr defTabSz="1219102">
                <a:spcAft>
                  <a:spcPts val="500"/>
                </a:spcAft>
                <a:defRPr/>
              </a:pPr>
              <a:r>
                <a:rPr lang="en-US" sz="2000">
                  <a:solidFill>
                    <a:srgbClr val="FFFFFF"/>
                  </a:solidFill>
                  <a:latin typeface="Arial"/>
                </a:rPr>
                <a:t>NI’s Integrated platform scales to your evolving needs</a:t>
              </a:r>
            </a:p>
          </p:txBody>
        </p:sp>
      </p:grpSp>
      <p:sp>
        <p:nvSpPr>
          <p:cNvPr id="3" name="Rectangle 2">
            <a:extLst>
              <a:ext uri="{FF2B5EF4-FFF2-40B4-BE49-F238E27FC236}">
                <a16:creationId xmlns:a16="http://schemas.microsoft.com/office/drawing/2014/main" id="{DD6E0F7D-B4EC-2EFE-D67E-128B7C5F7E29}"/>
              </a:ext>
            </a:extLst>
          </p:cNvPr>
          <p:cNvSpPr/>
          <p:nvPr/>
        </p:nvSpPr>
        <p:spPr bwMode="auto">
          <a:xfrm>
            <a:off x="7341665" y="-23597"/>
            <a:ext cx="4861188" cy="751668"/>
          </a:xfrm>
          <a:prstGeom prst="rect">
            <a:avLst/>
          </a:prstGeom>
          <a:solidFill>
            <a:schemeClr val="accent1"/>
          </a:solidFill>
          <a:ln w="9525">
            <a:noFill/>
            <a:round/>
            <a:headEnd/>
            <a:tailEnd/>
          </a:ln>
          <a:effectLst/>
        </p:spPr>
        <p:txBody>
          <a:bodyPr wrap="square" rtlCol="0" anchor="ctr"/>
          <a:lstStyle/>
          <a:p>
            <a:pPr algn="ctr" defTabSz="761939" eaLnBrk="0" fontAlgn="base" hangingPunct="0">
              <a:spcBef>
                <a:spcPct val="0"/>
              </a:spcBef>
              <a:spcAft>
                <a:spcPct val="0"/>
              </a:spcAft>
            </a:pPr>
            <a:r>
              <a:rPr lang="en-US" sz="1333" b="1">
                <a:solidFill>
                  <a:srgbClr val="FFFFFF"/>
                </a:solidFill>
                <a:latin typeface="Arial"/>
              </a:rPr>
              <a:t>Option 3 – Focus on the people and how their role aligns to our tech stack </a:t>
            </a:r>
          </a:p>
        </p:txBody>
      </p:sp>
      <p:sp>
        <p:nvSpPr>
          <p:cNvPr id="52" name="Rectangle 51">
            <a:extLst>
              <a:ext uri="{FF2B5EF4-FFF2-40B4-BE49-F238E27FC236}">
                <a16:creationId xmlns:a16="http://schemas.microsoft.com/office/drawing/2014/main" id="{27C610CD-62FB-54C4-8113-A2955CEF1330}"/>
              </a:ext>
            </a:extLst>
          </p:cNvPr>
          <p:cNvSpPr/>
          <p:nvPr/>
        </p:nvSpPr>
        <p:spPr bwMode="auto">
          <a:xfrm>
            <a:off x="4671802" y="1562879"/>
            <a:ext cx="5708819" cy="542853"/>
          </a:xfrm>
          <a:prstGeom prst="rect">
            <a:avLst/>
          </a:prstGeom>
          <a:solidFill>
            <a:schemeClr val="accent3"/>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eaLnBrk="0" fontAlgn="base" hangingPunct="0">
              <a:spcBef>
                <a:spcPct val="0"/>
              </a:spcBef>
              <a:spcAft>
                <a:spcPct val="0"/>
              </a:spcAft>
              <a:defRPr/>
            </a:pPr>
            <a:r>
              <a:rPr lang="en-US" sz="1500">
                <a:solidFill>
                  <a:srgbClr val="FFFFFF"/>
                </a:solidFill>
                <a:latin typeface="Arial Black"/>
              </a:rPr>
              <a:t>Improve the Product</a:t>
            </a:r>
          </a:p>
          <a:p>
            <a:pPr defTabSz="914327" eaLnBrk="0" fontAlgn="base" hangingPunct="0">
              <a:spcBef>
                <a:spcPct val="0"/>
              </a:spcBef>
              <a:spcAft>
                <a:spcPct val="0"/>
              </a:spcAft>
              <a:defRPr/>
            </a:pPr>
            <a:r>
              <a:rPr lang="en-US" sz="1000">
                <a:solidFill>
                  <a:srgbClr val="003324"/>
                </a:solidFill>
                <a:latin typeface="Arial"/>
              </a:rPr>
              <a:t>Analytics Software</a:t>
            </a:r>
          </a:p>
        </p:txBody>
      </p:sp>
      <p:grpSp>
        <p:nvGrpSpPr>
          <p:cNvPr id="16" name="Group 15">
            <a:extLst>
              <a:ext uri="{FF2B5EF4-FFF2-40B4-BE49-F238E27FC236}">
                <a16:creationId xmlns:a16="http://schemas.microsoft.com/office/drawing/2014/main" id="{3657F9F6-9968-7E7E-316B-61AE0EB6DBB7}"/>
              </a:ext>
            </a:extLst>
          </p:cNvPr>
          <p:cNvGrpSpPr/>
          <p:nvPr/>
        </p:nvGrpSpPr>
        <p:grpSpPr>
          <a:xfrm>
            <a:off x="4669377" y="2157447"/>
            <a:ext cx="5711019" cy="951222"/>
            <a:chOff x="6362193" y="2588936"/>
            <a:chExt cx="6853223" cy="1141466"/>
          </a:xfrm>
        </p:grpSpPr>
        <p:sp>
          <p:nvSpPr>
            <p:cNvPr id="30" name="Rectangle 29">
              <a:extLst>
                <a:ext uri="{FF2B5EF4-FFF2-40B4-BE49-F238E27FC236}">
                  <a16:creationId xmlns:a16="http://schemas.microsoft.com/office/drawing/2014/main" id="{DB9A629B-62EC-9074-158B-F71481D75488}"/>
                </a:ext>
              </a:extLst>
            </p:cNvPr>
            <p:cNvSpPr/>
            <p:nvPr/>
          </p:nvSpPr>
          <p:spPr bwMode="auto">
            <a:xfrm>
              <a:off x="6362193" y="2588936"/>
              <a:ext cx="3394000" cy="1134059"/>
            </a:xfrm>
            <a:prstGeom prst="rect">
              <a:avLst/>
            </a:prstGeom>
            <a:solidFill>
              <a:schemeClr val="accent1"/>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eaLnBrk="0" fontAlgn="base" hangingPunct="0">
                <a:spcBef>
                  <a:spcPct val="0"/>
                </a:spcBef>
                <a:spcAft>
                  <a:spcPct val="0"/>
                </a:spcAft>
                <a:defRPr/>
              </a:pPr>
              <a:r>
                <a:rPr lang="en-US" sz="1500">
                  <a:solidFill>
                    <a:srgbClr val="003324"/>
                  </a:solidFill>
                  <a:latin typeface="Arial Black"/>
                </a:rPr>
                <a:t>Run the Lab</a:t>
              </a:r>
            </a:p>
            <a:p>
              <a:pPr defTabSz="914327" eaLnBrk="0" fontAlgn="base" hangingPunct="0">
                <a:spcBef>
                  <a:spcPct val="0"/>
                </a:spcBef>
                <a:spcAft>
                  <a:spcPct val="0"/>
                </a:spcAft>
                <a:defRPr/>
              </a:pPr>
              <a:r>
                <a:rPr lang="en-US" sz="1000">
                  <a:solidFill>
                    <a:srgbClr val="003324"/>
                  </a:solidFill>
                  <a:latin typeface="Arial"/>
                </a:rPr>
                <a:t>Hardware &amp; Software</a:t>
              </a:r>
            </a:p>
          </p:txBody>
        </p:sp>
        <p:sp>
          <p:nvSpPr>
            <p:cNvPr id="32" name="Rectangle 31">
              <a:extLst>
                <a:ext uri="{FF2B5EF4-FFF2-40B4-BE49-F238E27FC236}">
                  <a16:creationId xmlns:a16="http://schemas.microsoft.com/office/drawing/2014/main" id="{253131CC-067A-5496-67B2-C5BFE824E1C0}"/>
                </a:ext>
              </a:extLst>
            </p:cNvPr>
            <p:cNvSpPr/>
            <p:nvPr/>
          </p:nvSpPr>
          <p:spPr bwMode="auto">
            <a:xfrm>
              <a:off x="9821416" y="2588936"/>
              <a:ext cx="3394000" cy="1134059"/>
            </a:xfrm>
            <a:prstGeom prst="rect">
              <a:avLst/>
            </a:prstGeom>
            <a:solidFill>
              <a:schemeClr val="accent1"/>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eaLnBrk="0" fontAlgn="base" hangingPunct="0">
                <a:spcBef>
                  <a:spcPct val="0"/>
                </a:spcBef>
                <a:spcAft>
                  <a:spcPct val="0"/>
                </a:spcAft>
                <a:defRPr/>
              </a:pPr>
              <a:r>
                <a:rPr lang="en-US" sz="1500">
                  <a:solidFill>
                    <a:srgbClr val="003324"/>
                  </a:solidFill>
                  <a:latin typeface="Arial Black"/>
                </a:rPr>
                <a:t>Run the Line</a:t>
              </a:r>
            </a:p>
            <a:p>
              <a:pPr defTabSz="914327" eaLnBrk="0" fontAlgn="base" hangingPunct="0">
                <a:spcBef>
                  <a:spcPct val="0"/>
                </a:spcBef>
                <a:spcAft>
                  <a:spcPct val="0"/>
                </a:spcAft>
                <a:defRPr/>
              </a:pPr>
              <a:r>
                <a:rPr lang="en-US" sz="1000">
                  <a:solidFill>
                    <a:srgbClr val="003324"/>
                  </a:solidFill>
                  <a:latin typeface="Arial"/>
                </a:rPr>
                <a:t>Hardware &amp; Software</a:t>
              </a:r>
            </a:p>
          </p:txBody>
        </p:sp>
        <p:pic>
          <p:nvPicPr>
            <p:cNvPr id="11" name="Picture 10">
              <a:extLst>
                <a:ext uri="{FF2B5EF4-FFF2-40B4-BE49-F238E27FC236}">
                  <a16:creationId xmlns:a16="http://schemas.microsoft.com/office/drawing/2014/main" id="{2261C50F-3B4F-4033-69C7-16C3E838041A}"/>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t="26165" b="27455"/>
            <a:stretch/>
          </p:blipFill>
          <p:spPr>
            <a:xfrm>
              <a:off x="6506089" y="3314492"/>
              <a:ext cx="648970" cy="300992"/>
            </a:xfrm>
            <a:prstGeom prst="rect">
              <a:avLst/>
            </a:prstGeom>
          </p:spPr>
        </p:pic>
        <p:pic>
          <p:nvPicPr>
            <p:cNvPr id="23" name="Picture 22" descr="A close up of a screen&#10;&#10;Description automatically generated">
              <a:extLst>
                <a:ext uri="{FF2B5EF4-FFF2-40B4-BE49-F238E27FC236}">
                  <a16:creationId xmlns:a16="http://schemas.microsoft.com/office/drawing/2014/main" id="{EBDEFC93-9EDB-C1C7-EEC8-B09F256B402F}"/>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t="22730" b="28025"/>
            <a:stretch/>
          </p:blipFill>
          <p:spPr>
            <a:xfrm>
              <a:off x="7274148" y="3357234"/>
              <a:ext cx="462280" cy="227650"/>
            </a:xfrm>
            <a:prstGeom prst="rect">
              <a:avLst/>
            </a:prstGeom>
          </p:spPr>
        </p:pic>
        <p:pic>
          <p:nvPicPr>
            <p:cNvPr id="31" name="Picture 30" descr="A close up of a screen&#10;&#10;Description automatically generated">
              <a:extLst>
                <a:ext uri="{FF2B5EF4-FFF2-40B4-BE49-F238E27FC236}">
                  <a16:creationId xmlns:a16="http://schemas.microsoft.com/office/drawing/2014/main" id="{160621C6-EB83-2737-C26A-807147F495B8}"/>
                </a:ext>
              </a:extLst>
            </p:cNvPr>
            <p:cNvPicPr>
              <a:picLocks noChangeAspect="1"/>
            </p:cNvPicPr>
            <p:nvPr/>
          </p:nvPicPr>
          <p:blipFill rotWithShape="1">
            <a:blip r:embed="rId5" cstate="screen">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t="22730" b="28025"/>
            <a:stretch/>
          </p:blipFill>
          <p:spPr>
            <a:xfrm>
              <a:off x="7683710" y="3357234"/>
              <a:ext cx="462280" cy="227650"/>
            </a:xfrm>
            <a:prstGeom prst="rect">
              <a:avLst/>
            </a:prstGeom>
          </p:spPr>
        </p:pic>
        <p:pic>
          <p:nvPicPr>
            <p:cNvPr id="34" name="Picture 33">
              <a:extLst>
                <a:ext uri="{FF2B5EF4-FFF2-40B4-BE49-F238E27FC236}">
                  <a16:creationId xmlns:a16="http://schemas.microsoft.com/office/drawing/2014/main" id="{A0287C0E-20AE-2F26-7C52-2E912DFBE86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a:off x="9808854" y="3184953"/>
              <a:ext cx="732777" cy="545449"/>
            </a:xfrm>
            <a:prstGeom prst="rect">
              <a:avLst/>
            </a:prstGeom>
          </p:spPr>
        </p:pic>
        <p:pic>
          <p:nvPicPr>
            <p:cNvPr id="36" name="Picture 35">
              <a:extLst>
                <a:ext uri="{FF2B5EF4-FFF2-40B4-BE49-F238E27FC236}">
                  <a16:creationId xmlns:a16="http://schemas.microsoft.com/office/drawing/2014/main" id="{89DFB042-A343-7065-0730-4B4472FE2240}"/>
                </a:ext>
              </a:extLst>
            </p:cNvPr>
            <p:cNvPicPr>
              <a:picLocks noChangeAspect="1"/>
            </p:cNvPicPr>
            <p:nvPr/>
          </p:nvPicPr>
          <p:blipFill>
            <a:blip r:embed="rId8">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10317434" y="3184953"/>
              <a:ext cx="732777" cy="545449"/>
            </a:xfrm>
            <a:prstGeom prst="rect">
              <a:avLst/>
            </a:prstGeom>
          </p:spPr>
        </p:pic>
        <p:pic>
          <p:nvPicPr>
            <p:cNvPr id="37" name="Picture 36">
              <a:extLst>
                <a:ext uri="{FF2B5EF4-FFF2-40B4-BE49-F238E27FC236}">
                  <a16:creationId xmlns:a16="http://schemas.microsoft.com/office/drawing/2014/main" id="{14CC1EA9-F9E0-58BC-C942-026AB8D87C77}"/>
                </a:ext>
              </a:extLst>
            </p:cNvPr>
            <p:cNvPicPr>
              <a:picLocks noChangeAspect="1"/>
            </p:cNvPicPr>
            <p:nvPr/>
          </p:nvPicPr>
          <p:blipFill>
            <a:blip r:embed="rId8">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10826013" y="3184953"/>
              <a:ext cx="732777" cy="545449"/>
            </a:xfrm>
            <a:prstGeom prst="rect">
              <a:avLst/>
            </a:prstGeom>
          </p:spPr>
        </p:pic>
        <p:pic>
          <p:nvPicPr>
            <p:cNvPr id="39" name="Picture 38">
              <a:extLst>
                <a:ext uri="{FF2B5EF4-FFF2-40B4-BE49-F238E27FC236}">
                  <a16:creationId xmlns:a16="http://schemas.microsoft.com/office/drawing/2014/main" id="{A47B2303-39D6-8CE2-2CFC-C783A7946469}"/>
                </a:ext>
              </a:extLst>
            </p:cNvPr>
            <p:cNvPicPr>
              <a:picLocks noChangeAspect="1"/>
            </p:cNvPicPr>
            <p:nvPr/>
          </p:nvPicPr>
          <p:blipFill>
            <a:blip r:embed="rId12"/>
            <a:stretch>
              <a:fillRect/>
            </a:stretch>
          </p:blipFill>
          <p:spPr>
            <a:xfrm>
              <a:off x="8378949" y="3381842"/>
              <a:ext cx="810872" cy="166292"/>
            </a:xfrm>
            <a:prstGeom prst="rect">
              <a:avLst/>
            </a:prstGeom>
          </p:spPr>
        </p:pic>
        <p:pic>
          <p:nvPicPr>
            <p:cNvPr id="40" name="Picture 39">
              <a:extLst>
                <a:ext uri="{FF2B5EF4-FFF2-40B4-BE49-F238E27FC236}">
                  <a16:creationId xmlns:a16="http://schemas.microsoft.com/office/drawing/2014/main" id="{F1259370-247A-5B80-FF62-ACA433DBB33E}"/>
                </a:ext>
              </a:extLst>
            </p:cNvPr>
            <p:cNvPicPr>
              <a:picLocks noChangeAspect="1"/>
            </p:cNvPicPr>
            <p:nvPr/>
          </p:nvPicPr>
          <p:blipFill>
            <a:blip r:embed="rId12"/>
            <a:stretch>
              <a:fillRect/>
            </a:stretch>
          </p:blipFill>
          <p:spPr>
            <a:xfrm>
              <a:off x="11571352" y="3381842"/>
              <a:ext cx="810872" cy="166292"/>
            </a:xfrm>
            <a:prstGeom prst="rect">
              <a:avLst/>
            </a:prstGeom>
          </p:spPr>
        </p:pic>
      </p:grpSp>
      <p:grpSp>
        <p:nvGrpSpPr>
          <p:cNvPr id="15" name="Group 14">
            <a:extLst>
              <a:ext uri="{FF2B5EF4-FFF2-40B4-BE49-F238E27FC236}">
                <a16:creationId xmlns:a16="http://schemas.microsoft.com/office/drawing/2014/main" id="{769BB07A-BCC0-A81E-A22A-8CF5948C3627}"/>
              </a:ext>
            </a:extLst>
          </p:cNvPr>
          <p:cNvGrpSpPr/>
          <p:nvPr/>
        </p:nvGrpSpPr>
        <p:grpSpPr>
          <a:xfrm>
            <a:off x="4669371" y="3166080"/>
            <a:ext cx="5708824" cy="1449798"/>
            <a:chOff x="6362186" y="3799296"/>
            <a:chExt cx="6850589" cy="1739758"/>
          </a:xfrm>
        </p:grpSpPr>
        <p:sp>
          <p:nvSpPr>
            <p:cNvPr id="41" name="Rectangle 40">
              <a:extLst>
                <a:ext uri="{FF2B5EF4-FFF2-40B4-BE49-F238E27FC236}">
                  <a16:creationId xmlns:a16="http://schemas.microsoft.com/office/drawing/2014/main" id="{7C1B3C16-3D0D-CA95-F537-548389CD0B70}"/>
                </a:ext>
              </a:extLst>
            </p:cNvPr>
            <p:cNvSpPr/>
            <p:nvPr/>
          </p:nvSpPr>
          <p:spPr bwMode="auto">
            <a:xfrm>
              <a:off x="6362192" y="3799296"/>
              <a:ext cx="6850583" cy="1739758"/>
            </a:xfrm>
            <a:prstGeom prst="rect">
              <a:avLst/>
            </a:prstGeom>
            <a:solidFill>
              <a:schemeClr val="tx2"/>
            </a:solidFill>
            <a:ln w="9525">
              <a:noFill/>
              <a:round/>
              <a:headEnd/>
              <a:tailEnd/>
            </a:ln>
            <a:effectLst/>
          </p:spPr>
          <p:txBody>
            <a:bodyPr wrap="square" lIns="152400" tIns="76200" rIns="0" rtlCol="0" anchor="t"/>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27">
                <a:defRPr/>
              </a:pPr>
              <a:r>
                <a:rPr lang="en-US" sz="1500">
                  <a:solidFill>
                    <a:srgbClr val="ECECED"/>
                  </a:solidFill>
                  <a:latin typeface="Arial Black"/>
                </a:rPr>
                <a:t>Automate the Test</a:t>
              </a:r>
            </a:p>
            <a:p>
              <a:pPr defTabSz="914327" eaLnBrk="0" fontAlgn="base" hangingPunct="0">
                <a:spcBef>
                  <a:spcPct val="0"/>
                </a:spcBef>
                <a:spcAft>
                  <a:spcPct val="0"/>
                </a:spcAft>
                <a:defRPr/>
              </a:pPr>
              <a:r>
                <a:rPr lang="en-US" sz="1000">
                  <a:solidFill>
                    <a:srgbClr val="ECECED"/>
                  </a:solidFill>
                  <a:latin typeface="Arial"/>
                </a:rPr>
                <a:t>Hardware &amp; Software</a:t>
              </a:r>
            </a:p>
          </p:txBody>
        </p:sp>
        <p:pic>
          <p:nvPicPr>
            <p:cNvPr id="42" name="Picture 41">
              <a:extLst>
                <a:ext uri="{FF2B5EF4-FFF2-40B4-BE49-F238E27FC236}">
                  <a16:creationId xmlns:a16="http://schemas.microsoft.com/office/drawing/2014/main" id="{19140FFF-CFA5-4C61-37A8-53468F5ACB55}"/>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100000" contrast="40000"/>
                      </a14:imgEffect>
                    </a14:imgLayer>
                  </a14:imgProps>
                </a:ext>
              </a:extLst>
            </a:blip>
            <a:stretch>
              <a:fillRect/>
            </a:stretch>
          </p:blipFill>
          <p:spPr>
            <a:xfrm>
              <a:off x="6362186" y="4856097"/>
              <a:ext cx="732777" cy="545449"/>
            </a:xfrm>
            <a:prstGeom prst="rect">
              <a:avLst/>
            </a:prstGeom>
          </p:spPr>
        </p:pic>
        <p:pic>
          <p:nvPicPr>
            <p:cNvPr id="43" name="Picture 42">
              <a:extLst>
                <a:ext uri="{FF2B5EF4-FFF2-40B4-BE49-F238E27FC236}">
                  <a16:creationId xmlns:a16="http://schemas.microsoft.com/office/drawing/2014/main" id="{6CA75AF7-5C3A-5E4E-44AD-D92A7BA3550D}"/>
                </a:ext>
              </a:extLst>
            </p:cNvPr>
            <p:cNvPicPr>
              <a:picLocks noChangeAspect="1"/>
            </p:cNvPicPr>
            <p:nvPr/>
          </p:nvPicPr>
          <p:blipFill rotWithShape="1">
            <a:blip r:embed="rId15" cstate="screen">
              <a:extLst>
                <a:ext uri="{BEBA8EAE-BF5A-486C-A8C5-ECC9F3942E4B}">
                  <a14:imgProps xmlns:a14="http://schemas.microsoft.com/office/drawing/2010/main">
                    <a14:imgLayer r:embed="rId16">
                      <a14:imgEffect>
                        <a14:brightnessContrast bright="100000" contrast="40000"/>
                      </a14:imgEffect>
                    </a14:imgLayer>
                  </a14:imgProps>
                </a:ext>
                <a:ext uri="{28A0092B-C50C-407E-A947-70E740481C1C}">
                  <a14:useLocalDpi xmlns:a14="http://schemas.microsoft.com/office/drawing/2010/main"/>
                </a:ext>
              </a:extLst>
            </a:blip>
            <a:srcRect t="26165" b="27455"/>
            <a:stretch/>
          </p:blipFill>
          <p:spPr>
            <a:xfrm>
              <a:off x="7137292" y="5023400"/>
              <a:ext cx="648970" cy="300992"/>
            </a:xfrm>
            <a:prstGeom prst="rect">
              <a:avLst/>
            </a:prstGeom>
          </p:spPr>
        </p:pic>
        <p:grpSp>
          <p:nvGrpSpPr>
            <p:cNvPr id="59" name="Group 58">
              <a:extLst>
                <a:ext uri="{FF2B5EF4-FFF2-40B4-BE49-F238E27FC236}">
                  <a16:creationId xmlns:a16="http://schemas.microsoft.com/office/drawing/2014/main" id="{1920335A-BECF-2DA5-EB8A-B91DBC53FC9E}"/>
                </a:ext>
              </a:extLst>
            </p:cNvPr>
            <p:cNvGrpSpPr/>
            <p:nvPr/>
          </p:nvGrpSpPr>
          <p:grpSpPr>
            <a:xfrm>
              <a:off x="7939650" y="5085787"/>
              <a:ext cx="870348" cy="227650"/>
              <a:chOff x="7931074" y="5459309"/>
              <a:chExt cx="870348" cy="227650"/>
            </a:xfrm>
          </p:grpSpPr>
          <p:pic>
            <p:nvPicPr>
              <p:cNvPr id="51" name="Picture 50" descr="A close up of a screen&#10;&#10;Description automatically generated">
                <a:extLst>
                  <a:ext uri="{FF2B5EF4-FFF2-40B4-BE49-F238E27FC236}">
                    <a16:creationId xmlns:a16="http://schemas.microsoft.com/office/drawing/2014/main" id="{BD5DCAD9-BE23-16C5-9ADA-896A95BE2B67}"/>
                  </a:ext>
                </a:extLst>
              </p:cNvPr>
              <p:cNvPicPr>
                <a:picLocks noChangeAspect="1"/>
              </p:cNvPicPr>
              <p:nvPr/>
            </p:nvPicPr>
            <p:blipFill rotWithShape="1">
              <a:blip r:embed="rId17" cstate="screen">
                <a:extLst>
                  <a:ext uri="{BEBA8EAE-BF5A-486C-A8C5-ECC9F3942E4B}">
                    <a14:imgProps xmlns:a14="http://schemas.microsoft.com/office/drawing/2010/main">
                      <a14:imgLayer r:embed="rId18">
                        <a14:imgEffect>
                          <a14:brightnessContrast bright="100000" contrast="40000"/>
                        </a14:imgEffect>
                      </a14:imgLayer>
                    </a14:imgProps>
                  </a:ext>
                  <a:ext uri="{28A0092B-C50C-407E-A947-70E740481C1C}">
                    <a14:useLocalDpi xmlns:a14="http://schemas.microsoft.com/office/drawing/2010/main"/>
                  </a:ext>
                </a:extLst>
              </a:blip>
              <a:srcRect t="22730" b="28025"/>
              <a:stretch/>
            </p:blipFill>
            <p:spPr>
              <a:xfrm>
                <a:off x="7931074" y="5459309"/>
                <a:ext cx="462280" cy="227650"/>
              </a:xfrm>
              <a:prstGeom prst="rect">
                <a:avLst/>
              </a:prstGeom>
            </p:spPr>
          </p:pic>
          <p:pic>
            <p:nvPicPr>
              <p:cNvPr id="53" name="Picture 52" descr="A close up of a screen&#10;&#10;Description automatically generated">
                <a:extLst>
                  <a:ext uri="{FF2B5EF4-FFF2-40B4-BE49-F238E27FC236}">
                    <a16:creationId xmlns:a16="http://schemas.microsoft.com/office/drawing/2014/main" id="{B4E1F204-9867-03FB-B318-5F94B805E351}"/>
                  </a:ext>
                </a:extLst>
              </p:cNvPr>
              <p:cNvPicPr>
                <a:picLocks noChangeAspect="1"/>
              </p:cNvPicPr>
              <p:nvPr/>
            </p:nvPicPr>
            <p:blipFill rotWithShape="1">
              <a:blip r:embed="rId17" cstate="screen">
                <a:extLst>
                  <a:ext uri="{BEBA8EAE-BF5A-486C-A8C5-ECC9F3942E4B}">
                    <a14:imgProps xmlns:a14="http://schemas.microsoft.com/office/drawing/2010/main">
                      <a14:imgLayer r:embed="rId19">
                        <a14:imgEffect>
                          <a14:brightnessContrast bright="100000" contrast="40000"/>
                        </a14:imgEffect>
                      </a14:imgLayer>
                    </a14:imgProps>
                  </a:ext>
                  <a:ext uri="{28A0092B-C50C-407E-A947-70E740481C1C}">
                    <a14:useLocalDpi xmlns:a14="http://schemas.microsoft.com/office/drawing/2010/main"/>
                  </a:ext>
                </a:extLst>
              </a:blip>
              <a:srcRect t="22730" b="28025"/>
              <a:stretch/>
            </p:blipFill>
            <p:spPr>
              <a:xfrm>
                <a:off x="8339142" y="5459309"/>
                <a:ext cx="462280" cy="227650"/>
              </a:xfrm>
              <a:prstGeom prst="rect">
                <a:avLst/>
              </a:prstGeom>
            </p:spPr>
          </p:pic>
        </p:grpSp>
        <p:grpSp>
          <p:nvGrpSpPr>
            <p:cNvPr id="58" name="Group 57">
              <a:extLst>
                <a:ext uri="{FF2B5EF4-FFF2-40B4-BE49-F238E27FC236}">
                  <a16:creationId xmlns:a16="http://schemas.microsoft.com/office/drawing/2014/main" id="{48EE270F-748F-9AA4-2F14-49066ABC1E75}"/>
                </a:ext>
              </a:extLst>
            </p:cNvPr>
            <p:cNvGrpSpPr/>
            <p:nvPr/>
          </p:nvGrpSpPr>
          <p:grpSpPr>
            <a:xfrm>
              <a:off x="8963386" y="4780167"/>
              <a:ext cx="752013" cy="576979"/>
              <a:chOff x="8990049" y="5128294"/>
              <a:chExt cx="752013" cy="576979"/>
            </a:xfrm>
          </p:grpSpPr>
          <p:pic>
            <p:nvPicPr>
              <p:cNvPr id="55" name="Picture 54">
                <a:extLst>
                  <a:ext uri="{FF2B5EF4-FFF2-40B4-BE49-F238E27FC236}">
                    <a16:creationId xmlns:a16="http://schemas.microsoft.com/office/drawing/2014/main" id="{08319CD0-6F92-A544-3D1C-D844B058A672}"/>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flipH="1">
                <a:off x="9166978" y="5130186"/>
                <a:ext cx="575084" cy="575087"/>
              </a:xfrm>
              <a:prstGeom prst="rect">
                <a:avLst/>
              </a:prstGeom>
            </p:spPr>
          </p:pic>
          <p:pic>
            <p:nvPicPr>
              <p:cNvPr id="56" name="Picture 55">
                <a:extLst>
                  <a:ext uri="{FF2B5EF4-FFF2-40B4-BE49-F238E27FC236}">
                    <a16:creationId xmlns:a16="http://schemas.microsoft.com/office/drawing/2014/main" id="{8B995BFC-774F-9B1A-5DDB-749325F27645}"/>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8990049" y="5380582"/>
                <a:ext cx="351708" cy="306377"/>
              </a:xfrm>
              <a:prstGeom prst="rect">
                <a:avLst/>
              </a:prstGeom>
            </p:spPr>
          </p:pic>
          <p:pic>
            <p:nvPicPr>
              <p:cNvPr id="57" name="Picture 56">
                <a:extLst>
                  <a:ext uri="{FF2B5EF4-FFF2-40B4-BE49-F238E27FC236}">
                    <a16:creationId xmlns:a16="http://schemas.microsoft.com/office/drawing/2014/main" id="{4F5797F2-5082-DCD3-98A3-98626757795B}"/>
                  </a:ext>
                </a:extLst>
              </p:cNvPr>
              <p:cNvPicPr>
                <a:picLocks noChangeAspect="1"/>
              </p:cNvPicPr>
              <p:nvPr/>
            </p:nvPicPr>
            <p:blipFill>
              <a:blip r:embed="rId22">
                <a:extLst>
                  <a:ext uri="{BEBA8EAE-BF5A-486C-A8C5-ECC9F3942E4B}">
                    <a14:imgProps xmlns:a14="http://schemas.microsoft.com/office/drawing/2010/main">
                      <a14:imgLayer r:embed="rId24">
                        <a14:imgEffect>
                          <a14:brightnessContrast bright="100000"/>
                        </a14:imgEffect>
                      </a14:imgLayer>
                    </a14:imgProps>
                  </a:ext>
                </a:extLst>
              </a:blip>
              <a:stretch>
                <a:fillRect/>
              </a:stretch>
            </p:blipFill>
            <p:spPr>
              <a:xfrm>
                <a:off x="8990050" y="5128294"/>
                <a:ext cx="351708" cy="306377"/>
              </a:xfrm>
              <a:prstGeom prst="rect">
                <a:avLst/>
              </a:prstGeom>
            </p:spPr>
          </p:pic>
        </p:grpSp>
        <p:pic>
          <p:nvPicPr>
            <p:cNvPr id="61" name="Picture 60">
              <a:extLst>
                <a:ext uri="{FF2B5EF4-FFF2-40B4-BE49-F238E27FC236}">
                  <a16:creationId xmlns:a16="http://schemas.microsoft.com/office/drawing/2014/main" id="{76136DF4-547C-F76F-EC9E-01AF8CD00369}"/>
                </a:ext>
              </a:extLst>
            </p:cNvPr>
            <p:cNvPicPr>
              <a:picLocks noChangeAspect="1"/>
            </p:cNvPicPr>
            <p:nvPr/>
          </p:nvPicPr>
          <p:blipFill>
            <a:blip r:embed="rId25"/>
            <a:stretch>
              <a:fillRect/>
            </a:stretch>
          </p:blipFill>
          <p:spPr>
            <a:xfrm>
              <a:off x="9756193" y="4856238"/>
              <a:ext cx="732777" cy="176217"/>
            </a:xfrm>
            <a:prstGeom prst="rect">
              <a:avLst/>
            </a:prstGeom>
          </p:spPr>
        </p:pic>
        <p:pic>
          <p:nvPicPr>
            <p:cNvPr id="64" name="Picture 63">
              <a:extLst>
                <a:ext uri="{FF2B5EF4-FFF2-40B4-BE49-F238E27FC236}">
                  <a16:creationId xmlns:a16="http://schemas.microsoft.com/office/drawing/2014/main" id="{E4EFF6F7-7F62-ADB2-3D7D-3D3AA3DF7587}"/>
                </a:ext>
              </a:extLst>
            </p:cNvPr>
            <p:cNvPicPr>
              <a:picLocks noChangeAspect="1"/>
            </p:cNvPicPr>
            <p:nvPr/>
          </p:nvPicPr>
          <p:blipFill>
            <a:blip r:embed="rId26"/>
            <a:stretch>
              <a:fillRect/>
            </a:stretch>
          </p:blipFill>
          <p:spPr>
            <a:xfrm>
              <a:off x="10687973" y="4856238"/>
              <a:ext cx="776113" cy="176217"/>
            </a:xfrm>
            <a:prstGeom prst="rect">
              <a:avLst/>
            </a:prstGeom>
          </p:spPr>
        </p:pic>
      </p:grpSp>
      <p:grpSp>
        <p:nvGrpSpPr>
          <p:cNvPr id="21" name="Group 20">
            <a:extLst>
              <a:ext uri="{FF2B5EF4-FFF2-40B4-BE49-F238E27FC236}">
                <a16:creationId xmlns:a16="http://schemas.microsoft.com/office/drawing/2014/main" id="{598195A1-7D99-CC12-A803-875F6A875CB2}"/>
              </a:ext>
            </a:extLst>
          </p:cNvPr>
          <p:cNvGrpSpPr/>
          <p:nvPr/>
        </p:nvGrpSpPr>
        <p:grpSpPr>
          <a:xfrm>
            <a:off x="10380048" y="1562879"/>
            <a:ext cx="1811952" cy="3053000"/>
            <a:chOff x="12456058" y="1875455"/>
            <a:chExt cx="2174342" cy="3663600"/>
          </a:xfrm>
        </p:grpSpPr>
        <p:pic>
          <p:nvPicPr>
            <p:cNvPr id="2" name="Picture 1">
              <a:extLst>
                <a:ext uri="{FF2B5EF4-FFF2-40B4-BE49-F238E27FC236}">
                  <a16:creationId xmlns:a16="http://schemas.microsoft.com/office/drawing/2014/main" id="{6FBE2416-569A-6EB1-7A65-6A798B28288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2537603" y="1875455"/>
              <a:ext cx="214804" cy="3663600"/>
            </a:xfrm>
            <a:prstGeom prst="rect">
              <a:avLst/>
            </a:prstGeom>
          </p:spPr>
        </p:pic>
        <p:grpSp>
          <p:nvGrpSpPr>
            <p:cNvPr id="20" name="Group 19">
              <a:extLst>
                <a:ext uri="{FF2B5EF4-FFF2-40B4-BE49-F238E27FC236}">
                  <a16:creationId xmlns:a16="http://schemas.microsoft.com/office/drawing/2014/main" id="{8497C0DF-C944-7474-B90C-11CDBD311A11}"/>
                </a:ext>
              </a:extLst>
            </p:cNvPr>
            <p:cNvGrpSpPr/>
            <p:nvPr/>
          </p:nvGrpSpPr>
          <p:grpSpPr>
            <a:xfrm>
              <a:off x="12456058" y="2107826"/>
              <a:ext cx="2174342" cy="2608716"/>
              <a:chOff x="12456058" y="1988674"/>
              <a:chExt cx="2174342" cy="2608716"/>
            </a:xfrm>
          </p:grpSpPr>
          <p:sp>
            <p:nvSpPr>
              <p:cNvPr id="4" name="TextBox 3">
                <a:extLst>
                  <a:ext uri="{FF2B5EF4-FFF2-40B4-BE49-F238E27FC236}">
                    <a16:creationId xmlns:a16="http://schemas.microsoft.com/office/drawing/2014/main" id="{F3DC0252-2E2B-BBAB-FEC7-2AC46EEA5574}"/>
                  </a:ext>
                </a:extLst>
              </p:cNvPr>
              <p:cNvSpPr txBox="1"/>
              <p:nvPr/>
            </p:nvSpPr>
            <p:spPr>
              <a:xfrm>
                <a:off x="12468620" y="1988674"/>
                <a:ext cx="2147950" cy="276998"/>
              </a:xfrm>
              <a:prstGeom prst="rect">
                <a:avLst/>
              </a:prstGeom>
              <a:solidFill>
                <a:schemeClr val="bg2"/>
              </a:solidFill>
            </p:spPr>
            <p:txBody>
              <a:bodyPr wrap="square" tIns="0" rIns="0" bIns="0" rtlCol="0" anchor="ctr">
                <a:spAutoFit/>
              </a:bodyPr>
              <a:lstStyle>
                <a:defPPr>
                  <a:defRPr lang="en-US"/>
                </a:defPPr>
                <a:lvl1pPr>
                  <a:defRPr sz="1600" b="1">
                    <a:solidFill>
                      <a:srgbClr val="00AD7C"/>
                    </a:solidFill>
                  </a:defRPr>
                </a:lvl1pPr>
              </a:lstStyle>
              <a:p>
                <a:pPr defTabSz="914363"/>
                <a:r>
                  <a:rPr lang="en-US" sz="1500">
                    <a:solidFill>
                      <a:srgbClr val="3CB3E7"/>
                    </a:solidFill>
                    <a:latin typeface="Arial"/>
                  </a:rPr>
                  <a:t>Executive</a:t>
                </a:r>
              </a:p>
            </p:txBody>
          </p:sp>
          <p:sp>
            <p:nvSpPr>
              <p:cNvPr id="12" name="TextBox 11">
                <a:extLst>
                  <a:ext uri="{FF2B5EF4-FFF2-40B4-BE49-F238E27FC236}">
                    <a16:creationId xmlns:a16="http://schemas.microsoft.com/office/drawing/2014/main" id="{05D7B32F-6D97-47F2-AE06-7B2528DD9C02}"/>
                  </a:ext>
                </a:extLst>
              </p:cNvPr>
              <p:cNvSpPr txBox="1"/>
              <p:nvPr/>
            </p:nvSpPr>
            <p:spPr>
              <a:xfrm>
                <a:off x="12468621" y="4320392"/>
                <a:ext cx="2161146" cy="276998"/>
              </a:xfrm>
              <a:prstGeom prst="rect">
                <a:avLst/>
              </a:prstGeom>
              <a:solidFill>
                <a:schemeClr val="bg2"/>
              </a:solidFill>
            </p:spPr>
            <p:txBody>
              <a:bodyPr wrap="square" tIns="0" rIns="0" bIns="0" rtlCol="0" anchor="ctr">
                <a:spAutoFit/>
              </a:bodyPr>
              <a:lstStyle>
                <a:defPPr>
                  <a:defRPr lang="en-US"/>
                </a:defPPr>
                <a:lvl1pPr>
                  <a:defRPr sz="1600" b="1">
                    <a:solidFill>
                      <a:schemeClr val="accent3"/>
                    </a:solidFill>
                  </a:defRPr>
                </a:lvl1pPr>
              </a:lstStyle>
              <a:p>
                <a:pPr defTabSz="914363"/>
                <a:r>
                  <a:rPr lang="en-US" sz="1500">
                    <a:solidFill>
                      <a:srgbClr val="003324"/>
                    </a:solidFill>
                    <a:latin typeface="Arial"/>
                  </a:rPr>
                  <a:t>Test Engineer</a:t>
                </a:r>
              </a:p>
            </p:txBody>
          </p:sp>
          <p:sp>
            <p:nvSpPr>
              <p:cNvPr id="14" name="TextBox 13">
                <a:extLst>
                  <a:ext uri="{FF2B5EF4-FFF2-40B4-BE49-F238E27FC236}">
                    <a16:creationId xmlns:a16="http://schemas.microsoft.com/office/drawing/2014/main" id="{833B99F6-3C45-E11C-13E1-DDE0E70E57A3}"/>
                  </a:ext>
                </a:extLst>
              </p:cNvPr>
              <p:cNvSpPr txBox="1"/>
              <p:nvPr/>
            </p:nvSpPr>
            <p:spPr>
              <a:xfrm>
                <a:off x="12456058" y="2884916"/>
                <a:ext cx="2174342" cy="276998"/>
              </a:xfrm>
              <a:prstGeom prst="rect">
                <a:avLst/>
              </a:prstGeom>
              <a:solidFill>
                <a:schemeClr val="bg2"/>
              </a:solidFill>
            </p:spPr>
            <p:txBody>
              <a:bodyPr wrap="square" tIns="0" rIns="0" bIns="0" rtlCol="0" anchor="ctr">
                <a:spAutoFit/>
              </a:bodyPr>
              <a:lstStyle>
                <a:defPPr>
                  <a:defRPr lang="en-US"/>
                </a:defPPr>
                <a:lvl1pPr>
                  <a:defRPr sz="1800" b="1">
                    <a:solidFill>
                      <a:srgbClr val="00AD7C"/>
                    </a:solidFill>
                  </a:defRPr>
                </a:lvl1pPr>
              </a:lstStyle>
              <a:p>
                <a:pPr defTabSz="914363"/>
                <a:r>
                  <a:rPr lang="en-US" sz="1500">
                    <a:latin typeface="Arial"/>
                  </a:rPr>
                  <a:t>Lab/Line Manager</a:t>
                </a:r>
              </a:p>
            </p:txBody>
          </p:sp>
        </p:grpSp>
      </p:grpSp>
      <p:sp>
        <p:nvSpPr>
          <p:cNvPr id="6" name="TextBox 5">
            <a:extLst>
              <a:ext uri="{FF2B5EF4-FFF2-40B4-BE49-F238E27FC236}">
                <a16:creationId xmlns:a16="http://schemas.microsoft.com/office/drawing/2014/main" id="{E1C19349-7E19-B1A1-7ACC-4D45D0B29E5B}"/>
              </a:ext>
            </a:extLst>
          </p:cNvPr>
          <p:cNvSpPr txBox="1"/>
          <p:nvPr/>
        </p:nvSpPr>
        <p:spPr>
          <a:xfrm>
            <a:off x="408691" y="3622675"/>
            <a:ext cx="2889341" cy="297454"/>
          </a:xfrm>
          <a:prstGeom prst="rect">
            <a:avLst/>
          </a:prstGeom>
          <a:noFill/>
        </p:spPr>
        <p:txBody>
          <a:bodyPr wrap="square">
            <a:spAutoFit/>
          </a:bodyPr>
          <a:lstStyle/>
          <a:p>
            <a:pPr defTabSz="914363">
              <a:defRPr/>
            </a:pPr>
            <a:r>
              <a:rPr lang="en-US" sz="1333">
                <a:solidFill>
                  <a:srgbClr val="000000"/>
                </a:solidFill>
                <a:latin typeface="Arial"/>
              </a:rPr>
              <a:t>Spanning Roles &amp; Company Needs </a:t>
            </a:r>
          </a:p>
        </p:txBody>
      </p:sp>
      <p:pic>
        <p:nvPicPr>
          <p:cNvPr id="5" name="Picture 4" descr="Logo&#10;&#10;Description automatically generated">
            <a:extLst>
              <a:ext uri="{FF2B5EF4-FFF2-40B4-BE49-F238E27FC236}">
                <a16:creationId xmlns:a16="http://schemas.microsoft.com/office/drawing/2014/main" id="{AEEEB560-855E-10F7-24CB-C8D4650F8607}"/>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8273616" y="4329461"/>
            <a:ext cx="163377" cy="163377"/>
          </a:xfrm>
          <a:prstGeom prst="rect">
            <a:avLst/>
          </a:prstGeom>
        </p:spPr>
      </p:pic>
      <p:sp>
        <p:nvSpPr>
          <p:cNvPr id="7" name="TextBox 6">
            <a:extLst>
              <a:ext uri="{FF2B5EF4-FFF2-40B4-BE49-F238E27FC236}">
                <a16:creationId xmlns:a16="http://schemas.microsoft.com/office/drawing/2014/main" id="{C3472F74-304F-8955-C9AF-D0AD48707B5A}"/>
              </a:ext>
            </a:extLst>
          </p:cNvPr>
          <p:cNvSpPr txBox="1"/>
          <p:nvPr/>
        </p:nvSpPr>
        <p:spPr>
          <a:xfrm>
            <a:off x="8396025" y="4318847"/>
            <a:ext cx="1173333" cy="207749"/>
          </a:xfrm>
          <a:prstGeom prst="rect">
            <a:avLst/>
          </a:prstGeom>
          <a:noFill/>
        </p:spPr>
        <p:txBody>
          <a:bodyPr wrap="square" rtlCol="0">
            <a:spAutoFit/>
          </a:bodyPr>
          <a:lstStyle/>
          <a:p>
            <a:pPr defTabSz="914363"/>
            <a:r>
              <a:rPr lang="en-US" sz="750">
                <a:solidFill>
                  <a:srgbClr val="ECECED"/>
                </a:solidFill>
                <a:latin typeface="Arial"/>
              </a:rPr>
              <a:t>InstrumentStudio</a:t>
            </a:r>
            <a:endParaRPr lang="en-US" sz="833">
              <a:solidFill>
                <a:srgbClr val="ECECED"/>
              </a:solidFill>
              <a:latin typeface="Arial"/>
            </a:endParaRPr>
          </a:p>
        </p:txBody>
      </p:sp>
      <p:pic>
        <p:nvPicPr>
          <p:cNvPr id="8" name="Picture 7" descr="A blue and white logo&#10;&#10;Description automatically generated">
            <a:extLst>
              <a:ext uri="{FF2B5EF4-FFF2-40B4-BE49-F238E27FC236}">
                <a16:creationId xmlns:a16="http://schemas.microsoft.com/office/drawing/2014/main" id="{63716C69-EBB3-C840-8F97-D94AEE0E5AF0}"/>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7497315" y="4323472"/>
            <a:ext cx="161300" cy="161300"/>
          </a:xfrm>
          <a:prstGeom prst="rect">
            <a:avLst/>
          </a:prstGeom>
        </p:spPr>
      </p:pic>
      <p:sp>
        <p:nvSpPr>
          <p:cNvPr id="9" name="TextBox 8">
            <a:extLst>
              <a:ext uri="{FF2B5EF4-FFF2-40B4-BE49-F238E27FC236}">
                <a16:creationId xmlns:a16="http://schemas.microsoft.com/office/drawing/2014/main" id="{8C6EC6AA-EDEB-178D-F671-95C59F9EAA87}"/>
              </a:ext>
            </a:extLst>
          </p:cNvPr>
          <p:cNvSpPr txBox="1"/>
          <p:nvPr/>
        </p:nvSpPr>
        <p:spPr>
          <a:xfrm>
            <a:off x="7611155" y="4323989"/>
            <a:ext cx="541312" cy="207749"/>
          </a:xfrm>
          <a:prstGeom prst="rect">
            <a:avLst/>
          </a:prstGeom>
          <a:noFill/>
        </p:spPr>
        <p:txBody>
          <a:bodyPr wrap="square" rtlCol="0">
            <a:spAutoFit/>
          </a:bodyPr>
          <a:lstStyle/>
          <a:p>
            <a:pPr defTabSz="914363"/>
            <a:r>
              <a:rPr lang="en-US" sz="750">
                <a:solidFill>
                  <a:srgbClr val="ECECED"/>
                </a:solidFill>
                <a:latin typeface="Arial"/>
              </a:rPr>
              <a:t>DIAdem</a:t>
            </a:r>
            <a:endParaRPr lang="en-US" sz="833">
              <a:solidFill>
                <a:srgbClr val="ECECED"/>
              </a:solidFill>
              <a:latin typeface="Arial"/>
            </a:endParaRPr>
          </a:p>
        </p:txBody>
      </p:sp>
    </p:spTree>
    <p:extLst>
      <p:ext uri="{BB962C8B-B14F-4D97-AF65-F5344CB8AC3E}">
        <p14:creationId xmlns:p14="http://schemas.microsoft.com/office/powerpoint/2010/main" val="48722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59DA66C-F0FF-5725-0040-989209F27A77}"/>
              </a:ext>
            </a:extLst>
          </p:cNvPr>
          <p:cNvSpPr/>
          <p:nvPr/>
        </p:nvSpPr>
        <p:spPr bwMode="auto">
          <a:xfrm>
            <a:off x="445216" y="2249344"/>
            <a:ext cx="2104529" cy="2670708"/>
          </a:xfrm>
          <a:prstGeom prst="rect">
            <a:avLst/>
          </a:prstGeom>
          <a:solidFill>
            <a:schemeClr val="accent6"/>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b="1">
              <a:solidFill>
                <a:srgbClr val="FFFFFF"/>
              </a:solidFill>
              <a:latin typeface="Arial"/>
            </a:endParaRPr>
          </a:p>
        </p:txBody>
      </p:sp>
      <p:sp>
        <p:nvSpPr>
          <p:cNvPr id="24" name="Rectangle 23">
            <a:extLst>
              <a:ext uri="{FF2B5EF4-FFF2-40B4-BE49-F238E27FC236}">
                <a16:creationId xmlns:a16="http://schemas.microsoft.com/office/drawing/2014/main" id="{EC1AE1F7-7740-0C55-9735-5E95C07F33C8}"/>
              </a:ext>
            </a:extLst>
          </p:cNvPr>
          <p:cNvSpPr/>
          <p:nvPr/>
        </p:nvSpPr>
        <p:spPr bwMode="auto">
          <a:xfrm>
            <a:off x="2679464" y="2249343"/>
            <a:ext cx="2104528" cy="2675229"/>
          </a:xfrm>
          <a:prstGeom prst="rect">
            <a:avLst/>
          </a:prstGeom>
          <a:solidFill>
            <a:schemeClr val="accent3"/>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b="1">
              <a:solidFill>
                <a:srgbClr val="FFFFFF"/>
              </a:solidFill>
              <a:latin typeface="Arial"/>
            </a:endParaRPr>
          </a:p>
        </p:txBody>
      </p:sp>
      <p:sp>
        <p:nvSpPr>
          <p:cNvPr id="25" name="Rectangle 24">
            <a:extLst>
              <a:ext uri="{FF2B5EF4-FFF2-40B4-BE49-F238E27FC236}">
                <a16:creationId xmlns:a16="http://schemas.microsoft.com/office/drawing/2014/main" id="{FF84A3DE-16BD-0DFC-B4DE-12A04B3FC43B}"/>
              </a:ext>
            </a:extLst>
          </p:cNvPr>
          <p:cNvSpPr/>
          <p:nvPr/>
        </p:nvSpPr>
        <p:spPr bwMode="auto">
          <a:xfrm>
            <a:off x="4913712" y="2249343"/>
            <a:ext cx="2100222" cy="2792845"/>
          </a:xfrm>
          <a:prstGeom prst="rect">
            <a:avLst/>
          </a:prstGeom>
          <a:solidFill>
            <a:schemeClr val="accent1"/>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b="1">
              <a:solidFill>
                <a:srgbClr val="FFFFFF"/>
              </a:solidFill>
              <a:latin typeface="Arial"/>
            </a:endParaRPr>
          </a:p>
        </p:txBody>
      </p:sp>
      <p:sp>
        <p:nvSpPr>
          <p:cNvPr id="26" name="Rectangle 25">
            <a:extLst>
              <a:ext uri="{FF2B5EF4-FFF2-40B4-BE49-F238E27FC236}">
                <a16:creationId xmlns:a16="http://schemas.microsoft.com/office/drawing/2014/main" id="{D8BBE403-C91D-56D3-2512-412AAD1B3D49}"/>
              </a:ext>
            </a:extLst>
          </p:cNvPr>
          <p:cNvSpPr/>
          <p:nvPr/>
        </p:nvSpPr>
        <p:spPr bwMode="auto">
          <a:xfrm>
            <a:off x="7147961" y="2249343"/>
            <a:ext cx="2100828" cy="2879638"/>
          </a:xfrm>
          <a:prstGeom prst="rect">
            <a:avLst/>
          </a:prstGeom>
          <a:solidFill>
            <a:schemeClr val="accent2"/>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b="1">
              <a:solidFill>
                <a:srgbClr val="FFFFFF"/>
              </a:solidFill>
              <a:latin typeface="Arial"/>
            </a:endParaRPr>
          </a:p>
        </p:txBody>
      </p:sp>
      <p:sp>
        <p:nvSpPr>
          <p:cNvPr id="35" name="Rectangle 34">
            <a:extLst>
              <a:ext uri="{FF2B5EF4-FFF2-40B4-BE49-F238E27FC236}">
                <a16:creationId xmlns:a16="http://schemas.microsoft.com/office/drawing/2014/main" id="{0B36B6E3-D958-48FB-86AF-F1990290E8DA}"/>
              </a:ext>
            </a:extLst>
          </p:cNvPr>
          <p:cNvSpPr/>
          <p:nvPr/>
        </p:nvSpPr>
        <p:spPr bwMode="auto">
          <a:xfrm>
            <a:off x="445216" y="4813140"/>
            <a:ext cx="2104528" cy="1005674"/>
          </a:xfrm>
          <a:prstGeom prst="rect">
            <a:avLst/>
          </a:prstGeom>
          <a:solidFill>
            <a:schemeClr val="bg2"/>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b="1">
              <a:solidFill>
                <a:srgbClr val="FFFFFF"/>
              </a:solidFill>
              <a:latin typeface="Arial"/>
            </a:endParaRPr>
          </a:p>
        </p:txBody>
      </p:sp>
      <p:sp>
        <p:nvSpPr>
          <p:cNvPr id="36" name="Rectangle 35">
            <a:extLst>
              <a:ext uri="{FF2B5EF4-FFF2-40B4-BE49-F238E27FC236}">
                <a16:creationId xmlns:a16="http://schemas.microsoft.com/office/drawing/2014/main" id="{70C98B41-A33F-BC1E-95C7-2DF7D93F1605}"/>
              </a:ext>
            </a:extLst>
          </p:cNvPr>
          <p:cNvSpPr/>
          <p:nvPr/>
        </p:nvSpPr>
        <p:spPr bwMode="auto">
          <a:xfrm>
            <a:off x="2679464" y="4813140"/>
            <a:ext cx="2104528" cy="1005674"/>
          </a:xfrm>
          <a:prstGeom prst="rect">
            <a:avLst/>
          </a:prstGeom>
          <a:solidFill>
            <a:schemeClr val="bg2"/>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b="1">
              <a:solidFill>
                <a:srgbClr val="FFFFFF"/>
              </a:solidFill>
              <a:latin typeface="Arial"/>
            </a:endParaRPr>
          </a:p>
        </p:txBody>
      </p:sp>
      <p:sp>
        <p:nvSpPr>
          <p:cNvPr id="37" name="Rectangle 36">
            <a:extLst>
              <a:ext uri="{FF2B5EF4-FFF2-40B4-BE49-F238E27FC236}">
                <a16:creationId xmlns:a16="http://schemas.microsoft.com/office/drawing/2014/main" id="{AC9CFFDF-E8E2-AE57-FF2D-D52EA39C6BD3}"/>
              </a:ext>
            </a:extLst>
          </p:cNvPr>
          <p:cNvSpPr/>
          <p:nvPr/>
        </p:nvSpPr>
        <p:spPr bwMode="auto">
          <a:xfrm>
            <a:off x="4913713" y="4813140"/>
            <a:ext cx="2104528" cy="1005674"/>
          </a:xfrm>
          <a:prstGeom prst="rect">
            <a:avLst/>
          </a:prstGeom>
          <a:solidFill>
            <a:schemeClr val="bg2"/>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b="1">
              <a:solidFill>
                <a:srgbClr val="FFFFFF"/>
              </a:solidFill>
              <a:latin typeface="Arial"/>
            </a:endParaRPr>
          </a:p>
        </p:txBody>
      </p:sp>
      <p:sp>
        <p:nvSpPr>
          <p:cNvPr id="38" name="Rectangle 37">
            <a:extLst>
              <a:ext uri="{FF2B5EF4-FFF2-40B4-BE49-F238E27FC236}">
                <a16:creationId xmlns:a16="http://schemas.microsoft.com/office/drawing/2014/main" id="{92C26CD3-797D-0378-10BE-7C8A2DAFFD23}"/>
              </a:ext>
            </a:extLst>
          </p:cNvPr>
          <p:cNvSpPr/>
          <p:nvPr/>
        </p:nvSpPr>
        <p:spPr bwMode="auto">
          <a:xfrm>
            <a:off x="7147961" y="4813140"/>
            <a:ext cx="2104528" cy="1005674"/>
          </a:xfrm>
          <a:prstGeom prst="rect">
            <a:avLst/>
          </a:prstGeom>
          <a:solidFill>
            <a:schemeClr val="bg2"/>
          </a:solidFill>
          <a:ln w="9525">
            <a:noFill/>
            <a:round/>
            <a:headEnd/>
            <a:tailEnd/>
          </a:ln>
          <a:effectLst/>
        </p:spPr>
        <p:txBody>
          <a:bodyPr wrap="square" rtlCol="0" anchor="ctr"/>
          <a:lstStyle/>
          <a:p>
            <a:pPr algn="ctr" defTabSz="914363" eaLnBrk="0" fontAlgn="base" hangingPunct="0">
              <a:spcBef>
                <a:spcPct val="0"/>
              </a:spcBef>
              <a:spcAft>
                <a:spcPct val="0"/>
              </a:spcAft>
              <a:defRPr/>
            </a:pPr>
            <a:endParaRPr lang="en-US" b="1">
              <a:solidFill>
                <a:srgbClr val="FFFFFF"/>
              </a:solidFill>
              <a:latin typeface="Arial"/>
            </a:endParaRPr>
          </a:p>
        </p:txBody>
      </p:sp>
      <p:sp>
        <p:nvSpPr>
          <p:cNvPr id="2" name="Title 1">
            <a:extLst>
              <a:ext uri="{FF2B5EF4-FFF2-40B4-BE49-F238E27FC236}">
                <a16:creationId xmlns:a16="http://schemas.microsoft.com/office/drawing/2014/main" id="{EC3BFB68-DCFC-FEA2-1CB7-D721F1E4EF31}"/>
              </a:ext>
            </a:extLst>
          </p:cNvPr>
          <p:cNvSpPr>
            <a:spLocks noGrp="1"/>
          </p:cNvSpPr>
          <p:nvPr>
            <p:ph type="title"/>
          </p:nvPr>
        </p:nvSpPr>
        <p:spPr/>
        <p:txBody>
          <a:bodyPr/>
          <a:lstStyle/>
          <a:p>
            <a:r>
              <a:rPr lang="en-US" sz="2667" spc="-125"/>
              <a:t>Semiconductor Test Solutions that Scale From Lab to Production</a:t>
            </a:r>
          </a:p>
        </p:txBody>
      </p:sp>
      <p:sp>
        <p:nvSpPr>
          <p:cNvPr id="10" name="TextBox 9">
            <a:extLst>
              <a:ext uri="{FF2B5EF4-FFF2-40B4-BE49-F238E27FC236}">
                <a16:creationId xmlns:a16="http://schemas.microsoft.com/office/drawing/2014/main" id="{CECFA4A9-1B76-503A-31C6-8FCE0089DD48}"/>
              </a:ext>
            </a:extLst>
          </p:cNvPr>
          <p:cNvSpPr txBox="1"/>
          <p:nvPr/>
        </p:nvSpPr>
        <p:spPr>
          <a:xfrm>
            <a:off x="445217" y="1182454"/>
            <a:ext cx="10898344" cy="605422"/>
          </a:xfrm>
          <a:prstGeom prst="rect">
            <a:avLst/>
          </a:prstGeom>
          <a:noFill/>
        </p:spPr>
        <p:txBody>
          <a:bodyPr wrap="square">
            <a:spAutoFit/>
          </a:bodyPr>
          <a:lstStyle/>
          <a:p>
            <a:pPr defTabSz="761970">
              <a:defRPr/>
            </a:pPr>
            <a:r>
              <a:rPr lang="en-US" sz="1667">
                <a:solidFill>
                  <a:srgbClr val="0A2B25"/>
                </a:solidFill>
                <a:latin typeface="Arial"/>
                <a:cs typeface="Arial"/>
              </a:rPr>
              <a:t>NI’s comprehensive, connected approach leverages a common software, hardware and data platform to drive engineering efficiency across the semiconductor value chain </a:t>
            </a:r>
          </a:p>
        </p:txBody>
      </p:sp>
      <p:sp>
        <p:nvSpPr>
          <p:cNvPr id="27" name="TextBox 26">
            <a:extLst>
              <a:ext uri="{FF2B5EF4-FFF2-40B4-BE49-F238E27FC236}">
                <a16:creationId xmlns:a16="http://schemas.microsoft.com/office/drawing/2014/main" id="{DAB8434C-3205-364C-1506-E202E66FD1C8}"/>
              </a:ext>
            </a:extLst>
          </p:cNvPr>
          <p:cNvSpPr txBox="1"/>
          <p:nvPr/>
        </p:nvSpPr>
        <p:spPr>
          <a:xfrm>
            <a:off x="7187385" y="4983988"/>
            <a:ext cx="1895655" cy="553998"/>
          </a:xfrm>
          <a:prstGeom prst="rect">
            <a:avLst/>
          </a:prstGeom>
          <a:noFill/>
        </p:spPr>
        <p:txBody>
          <a:bodyPr wrap="square">
            <a:spAutoFit/>
          </a:bodyPr>
          <a:lstStyle/>
          <a:p>
            <a:pPr defTabSz="1219151">
              <a:defRPr/>
            </a:pPr>
            <a:r>
              <a:rPr lang="en-US" sz="1000" b="1">
                <a:solidFill>
                  <a:srgbClr val="000000"/>
                </a:solidFill>
                <a:latin typeface="Arial"/>
              </a:rPr>
              <a:t>Improve asset management</a:t>
            </a:r>
            <a:r>
              <a:rPr lang="en-US" sz="1000">
                <a:solidFill>
                  <a:srgbClr val="000000"/>
                </a:solidFill>
                <a:latin typeface="Arial"/>
              </a:rPr>
              <a:t>, quality and yield with SystemLink and O+ analytics</a:t>
            </a:r>
          </a:p>
        </p:txBody>
      </p:sp>
      <p:sp>
        <p:nvSpPr>
          <p:cNvPr id="28" name="TextBox 27">
            <a:extLst>
              <a:ext uri="{FF2B5EF4-FFF2-40B4-BE49-F238E27FC236}">
                <a16:creationId xmlns:a16="http://schemas.microsoft.com/office/drawing/2014/main" id="{71F2D631-9D08-753E-93B1-108AF3892E28}"/>
              </a:ext>
            </a:extLst>
          </p:cNvPr>
          <p:cNvSpPr txBox="1"/>
          <p:nvPr/>
        </p:nvSpPr>
        <p:spPr>
          <a:xfrm>
            <a:off x="2683165" y="4983988"/>
            <a:ext cx="1796757" cy="707886"/>
          </a:xfrm>
          <a:prstGeom prst="rect">
            <a:avLst/>
          </a:prstGeom>
          <a:noFill/>
        </p:spPr>
        <p:txBody>
          <a:bodyPr wrap="square">
            <a:spAutoFit/>
          </a:bodyPr>
          <a:lstStyle>
            <a:defPPr>
              <a:defRPr lang="en-US"/>
            </a:defPPr>
            <a:lvl1pPr defTabSz="329184">
              <a:defRPr sz="1100">
                <a:solidFill>
                  <a:schemeClr val="bg2">
                    <a:lumMod val="25000"/>
                  </a:schemeClr>
                </a:solidFill>
              </a:defRPr>
            </a:lvl1pPr>
          </a:lstStyle>
          <a:p>
            <a:pPr defTabSz="274309">
              <a:defRPr/>
            </a:pPr>
            <a:r>
              <a:rPr lang="en-US" sz="1000" b="1">
                <a:solidFill>
                  <a:srgbClr val="ECECED">
                    <a:lumMod val="25000"/>
                  </a:srgbClr>
                </a:solidFill>
                <a:latin typeface="Arial"/>
              </a:rPr>
              <a:t>Accelerate time to market </a:t>
            </a:r>
          </a:p>
          <a:p>
            <a:pPr defTabSz="274309">
              <a:defRPr/>
            </a:pPr>
            <a:r>
              <a:rPr lang="en-US" sz="1000">
                <a:solidFill>
                  <a:srgbClr val="ECECED">
                    <a:lumMod val="25000"/>
                  </a:srgbClr>
                </a:solidFill>
                <a:latin typeface="Arial"/>
              </a:rPr>
              <a:t>with scalable, modular PXI and software-connected workflows</a:t>
            </a:r>
          </a:p>
        </p:txBody>
      </p:sp>
      <p:sp>
        <p:nvSpPr>
          <p:cNvPr id="29" name="TextBox 28">
            <a:extLst>
              <a:ext uri="{FF2B5EF4-FFF2-40B4-BE49-F238E27FC236}">
                <a16:creationId xmlns:a16="http://schemas.microsoft.com/office/drawing/2014/main" id="{764AD26B-F535-CD91-2571-84B3E93DCAC2}"/>
              </a:ext>
            </a:extLst>
          </p:cNvPr>
          <p:cNvSpPr txBox="1"/>
          <p:nvPr/>
        </p:nvSpPr>
        <p:spPr>
          <a:xfrm>
            <a:off x="457138" y="4983988"/>
            <a:ext cx="1776282" cy="553998"/>
          </a:xfrm>
          <a:prstGeom prst="rect">
            <a:avLst/>
          </a:prstGeom>
          <a:noFill/>
        </p:spPr>
        <p:txBody>
          <a:bodyPr wrap="square">
            <a:spAutoFit/>
          </a:bodyPr>
          <a:lstStyle/>
          <a:p>
            <a:pPr defTabSz="274298">
              <a:defRPr/>
            </a:pPr>
            <a:r>
              <a:rPr lang="en-US" sz="1000" b="1">
                <a:solidFill>
                  <a:srgbClr val="000000"/>
                </a:solidFill>
                <a:latin typeface="Arial"/>
              </a:rPr>
              <a:t>Faster transition </a:t>
            </a:r>
            <a:r>
              <a:rPr lang="en-US" sz="1000">
                <a:solidFill>
                  <a:srgbClr val="000000"/>
                </a:solidFill>
                <a:latin typeface="Arial"/>
              </a:rPr>
              <a:t>to test  with off the shelf instrument models</a:t>
            </a:r>
          </a:p>
        </p:txBody>
      </p:sp>
      <p:sp>
        <p:nvSpPr>
          <p:cNvPr id="30" name="TextBox 29">
            <a:extLst>
              <a:ext uri="{FF2B5EF4-FFF2-40B4-BE49-F238E27FC236}">
                <a16:creationId xmlns:a16="http://schemas.microsoft.com/office/drawing/2014/main" id="{EF3CFBE1-D619-C31E-EE6B-BB5FE9459C6B}"/>
              </a:ext>
            </a:extLst>
          </p:cNvPr>
          <p:cNvSpPr txBox="1"/>
          <p:nvPr/>
        </p:nvSpPr>
        <p:spPr>
          <a:xfrm>
            <a:off x="4918019" y="4983988"/>
            <a:ext cx="1969896" cy="746358"/>
          </a:xfrm>
          <a:prstGeom prst="rect">
            <a:avLst/>
          </a:prstGeom>
          <a:noFill/>
        </p:spPr>
        <p:txBody>
          <a:bodyPr wrap="square">
            <a:spAutoFit/>
          </a:bodyPr>
          <a:lstStyle>
            <a:defPPr>
              <a:defRPr lang="en-US"/>
            </a:defPPr>
            <a:lvl1pPr defTabSz="329184">
              <a:defRPr sz="900">
                <a:solidFill>
                  <a:schemeClr val="bg2">
                    <a:lumMod val="25000"/>
                  </a:schemeClr>
                </a:solidFill>
              </a:defRPr>
            </a:lvl1pPr>
          </a:lstStyle>
          <a:p>
            <a:pPr defTabSz="457126">
              <a:defRPr/>
            </a:pPr>
            <a:r>
              <a:rPr lang="en-US" sz="1000" b="1">
                <a:solidFill>
                  <a:srgbClr val="000000"/>
                </a:solidFill>
                <a:latin typeface="Arial"/>
              </a:rPr>
              <a:t>Lower cost of manufacturing</a:t>
            </a:r>
            <a:r>
              <a:rPr lang="en-US" sz="1000">
                <a:solidFill>
                  <a:srgbClr val="000000"/>
                </a:solidFill>
                <a:latin typeface="Arial"/>
              </a:rPr>
              <a:t> </a:t>
            </a:r>
          </a:p>
          <a:p>
            <a:pPr defTabSz="457126">
              <a:defRPr/>
            </a:pPr>
            <a:r>
              <a:rPr lang="en-US" sz="1000">
                <a:solidFill>
                  <a:srgbClr val="000000"/>
                </a:solidFill>
                <a:latin typeface="Arial"/>
              </a:rPr>
              <a:t>with the flexible, fungible </a:t>
            </a:r>
          </a:p>
          <a:p>
            <a:pPr defTabSz="457126">
              <a:defRPr/>
            </a:pPr>
            <a:r>
              <a:rPr lang="en-US" sz="1000">
                <a:solidFill>
                  <a:srgbClr val="000000"/>
                </a:solidFill>
                <a:latin typeface="Arial"/>
              </a:rPr>
              <a:t>Semiconductor Test System</a:t>
            </a:r>
          </a:p>
          <a:p>
            <a:pPr defTabSz="457126">
              <a:defRPr/>
            </a:pPr>
            <a:endParaRPr lang="en-US" sz="1250" i="1">
              <a:solidFill>
                <a:srgbClr val="000000"/>
              </a:solidFill>
              <a:latin typeface="Arial"/>
            </a:endParaRPr>
          </a:p>
        </p:txBody>
      </p:sp>
      <p:sp>
        <p:nvSpPr>
          <p:cNvPr id="31" name="TextBox 30">
            <a:extLst>
              <a:ext uri="{FF2B5EF4-FFF2-40B4-BE49-F238E27FC236}">
                <a16:creationId xmlns:a16="http://schemas.microsoft.com/office/drawing/2014/main" id="{FB3510AE-1903-F041-07D7-4F33788D38A4}"/>
              </a:ext>
            </a:extLst>
          </p:cNvPr>
          <p:cNvSpPr txBox="1"/>
          <p:nvPr/>
        </p:nvSpPr>
        <p:spPr>
          <a:xfrm>
            <a:off x="545639" y="2864039"/>
            <a:ext cx="1439333" cy="810350"/>
          </a:xfrm>
          <a:prstGeom prst="rect">
            <a:avLst/>
          </a:prstGeom>
          <a:noFill/>
        </p:spPr>
        <p:txBody>
          <a:bodyPr wrap="square" rtlCol="0">
            <a:spAutoFit/>
          </a:bodyPr>
          <a:lstStyle/>
          <a:p>
            <a:pPr defTabSz="914363">
              <a:defRPr/>
            </a:pPr>
            <a:r>
              <a:rPr lang="en-US" sz="1333">
                <a:solidFill>
                  <a:srgbClr val="003324"/>
                </a:solidFill>
                <a:latin typeface="Arial"/>
              </a:rPr>
              <a:t>Modeling and </a:t>
            </a:r>
          </a:p>
          <a:p>
            <a:pPr defTabSz="914363">
              <a:defRPr/>
            </a:pPr>
            <a:r>
              <a:rPr lang="en-US" sz="1333">
                <a:solidFill>
                  <a:srgbClr val="003324"/>
                </a:solidFill>
                <a:latin typeface="Arial"/>
              </a:rPr>
              <a:t>Simulation</a:t>
            </a:r>
          </a:p>
          <a:p>
            <a:pPr defTabSz="914363">
              <a:defRPr/>
            </a:pPr>
            <a:endParaRPr lang="en-US" sz="2000">
              <a:solidFill>
                <a:srgbClr val="000000"/>
              </a:solidFill>
              <a:latin typeface="Arial"/>
            </a:endParaRPr>
          </a:p>
        </p:txBody>
      </p:sp>
      <p:sp>
        <p:nvSpPr>
          <p:cNvPr id="32" name="TextBox 31">
            <a:extLst>
              <a:ext uri="{FF2B5EF4-FFF2-40B4-BE49-F238E27FC236}">
                <a16:creationId xmlns:a16="http://schemas.microsoft.com/office/drawing/2014/main" id="{4312F5A9-C41C-E2C7-7F77-2732484B5BF3}"/>
              </a:ext>
            </a:extLst>
          </p:cNvPr>
          <p:cNvSpPr txBox="1"/>
          <p:nvPr/>
        </p:nvSpPr>
        <p:spPr>
          <a:xfrm>
            <a:off x="2806091" y="2864039"/>
            <a:ext cx="1581918" cy="810350"/>
          </a:xfrm>
          <a:prstGeom prst="rect">
            <a:avLst/>
          </a:prstGeom>
          <a:noFill/>
        </p:spPr>
        <p:txBody>
          <a:bodyPr wrap="square" rtlCol="0">
            <a:spAutoFit/>
          </a:bodyPr>
          <a:lstStyle/>
          <a:p>
            <a:pPr defTabSz="914363">
              <a:defRPr/>
            </a:pPr>
            <a:r>
              <a:rPr lang="en-US" sz="1333">
                <a:solidFill>
                  <a:srgbClr val="1B2451"/>
                </a:solidFill>
                <a:latin typeface="Arial"/>
              </a:rPr>
              <a:t>Validation and Characterization</a:t>
            </a:r>
          </a:p>
          <a:p>
            <a:pPr defTabSz="914363">
              <a:defRPr/>
            </a:pPr>
            <a:endParaRPr lang="en-US" sz="2000">
              <a:solidFill>
                <a:srgbClr val="000000"/>
              </a:solidFill>
              <a:latin typeface="Arial"/>
            </a:endParaRPr>
          </a:p>
        </p:txBody>
      </p:sp>
      <p:sp>
        <p:nvSpPr>
          <p:cNvPr id="33" name="TextBox 32">
            <a:extLst>
              <a:ext uri="{FF2B5EF4-FFF2-40B4-BE49-F238E27FC236}">
                <a16:creationId xmlns:a16="http://schemas.microsoft.com/office/drawing/2014/main" id="{D35CF432-AD63-2EEC-22D7-BCDCBA913023}"/>
              </a:ext>
            </a:extLst>
          </p:cNvPr>
          <p:cNvSpPr txBox="1"/>
          <p:nvPr/>
        </p:nvSpPr>
        <p:spPr>
          <a:xfrm>
            <a:off x="5018205" y="2864039"/>
            <a:ext cx="1581918" cy="810350"/>
          </a:xfrm>
          <a:prstGeom prst="rect">
            <a:avLst/>
          </a:prstGeom>
          <a:noFill/>
        </p:spPr>
        <p:txBody>
          <a:bodyPr wrap="square" rtlCol="0">
            <a:spAutoFit/>
          </a:bodyPr>
          <a:lstStyle/>
          <a:p>
            <a:pPr defTabSz="914363">
              <a:defRPr/>
            </a:pPr>
            <a:r>
              <a:rPr lang="en-US" sz="1333">
                <a:solidFill>
                  <a:srgbClr val="FFFFFF"/>
                </a:solidFill>
                <a:latin typeface="Arial"/>
              </a:rPr>
              <a:t>High Volume Manufacturing</a:t>
            </a:r>
          </a:p>
          <a:p>
            <a:pPr defTabSz="914363">
              <a:defRPr/>
            </a:pPr>
            <a:endParaRPr lang="en-US" sz="2000">
              <a:solidFill>
                <a:srgbClr val="000000"/>
              </a:solidFill>
              <a:latin typeface="Arial"/>
            </a:endParaRPr>
          </a:p>
        </p:txBody>
      </p:sp>
      <p:sp>
        <p:nvSpPr>
          <p:cNvPr id="34" name="TextBox 33">
            <a:extLst>
              <a:ext uri="{FF2B5EF4-FFF2-40B4-BE49-F238E27FC236}">
                <a16:creationId xmlns:a16="http://schemas.microsoft.com/office/drawing/2014/main" id="{0D086DA6-0C61-EA53-BD13-D1702D048775}"/>
              </a:ext>
            </a:extLst>
          </p:cNvPr>
          <p:cNvSpPr txBox="1"/>
          <p:nvPr/>
        </p:nvSpPr>
        <p:spPr>
          <a:xfrm>
            <a:off x="7242726" y="2864039"/>
            <a:ext cx="1581918" cy="810350"/>
          </a:xfrm>
          <a:prstGeom prst="rect">
            <a:avLst/>
          </a:prstGeom>
          <a:noFill/>
        </p:spPr>
        <p:txBody>
          <a:bodyPr wrap="square" rtlCol="0">
            <a:spAutoFit/>
          </a:bodyPr>
          <a:lstStyle/>
          <a:p>
            <a:pPr defTabSz="914363">
              <a:defRPr/>
            </a:pPr>
            <a:r>
              <a:rPr lang="en-US" sz="1333">
                <a:solidFill>
                  <a:srgbClr val="FFFFFF"/>
                </a:solidFill>
                <a:latin typeface="Arial"/>
              </a:rPr>
              <a:t>Quality and Reliability</a:t>
            </a:r>
          </a:p>
          <a:p>
            <a:pPr defTabSz="914363">
              <a:defRPr/>
            </a:pPr>
            <a:endParaRPr lang="en-US" sz="2000">
              <a:solidFill>
                <a:srgbClr val="000000"/>
              </a:solidFill>
              <a:latin typeface="Arial"/>
            </a:endParaRPr>
          </a:p>
        </p:txBody>
      </p:sp>
      <p:sp>
        <p:nvSpPr>
          <p:cNvPr id="51" name="TextBox 15">
            <a:extLst>
              <a:ext uri="{FF2B5EF4-FFF2-40B4-BE49-F238E27FC236}">
                <a16:creationId xmlns:a16="http://schemas.microsoft.com/office/drawing/2014/main" id="{B0679CEF-A6C2-EDD0-B614-38F846BE48B7}"/>
              </a:ext>
            </a:extLst>
          </p:cNvPr>
          <p:cNvSpPr txBox="1"/>
          <p:nvPr/>
        </p:nvSpPr>
        <p:spPr>
          <a:xfrm>
            <a:off x="9564957" y="2712526"/>
            <a:ext cx="2104528" cy="2900794"/>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defTabSz="914363">
              <a:defRPr/>
            </a:pPr>
            <a:r>
              <a:rPr lang="en-US" sz="1000">
                <a:solidFill>
                  <a:srgbClr val="000000"/>
                </a:solidFill>
                <a:latin typeface="Arial"/>
              </a:rPr>
              <a:t>Lorem ipsum dolor sit amet, consectetur adipiscing elit, sed do eiusmod tempor incididunt ut labore et dolore magna aliqua.</a:t>
            </a:r>
          </a:p>
          <a:p>
            <a:pPr defTabSz="914363">
              <a:defRPr/>
            </a:pPr>
            <a:endParaRPr lang="en-US" sz="1000">
              <a:solidFill>
                <a:srgbClr val="000000"/>
              </a:solidFill>
              <a:latin typeface="Arial"/>
            </a:endParaRPr>
          </a:p>
          <a:p>
            <a:pPr defTabSz="914363">
              <a:defRPr/>
            </a:pPr>
            <a:r>
              <a:rPr lang="en-US" sz="1000">
                <a:solidFill>
                  <a:srgbClr val="000000"/>
                </a:solidFill>
                <a:latin typeface="Arial"/>
              </a:rPr>
              <a:t>Lorem ipsum dolor sit amet, consectetur adipiscing elit, sed do eiusmod tempor incididunt ut labore et dolore magna aliqua.</a:t>
            </a:r>
          </a:p>
          <a:p>
            <a:pPr defTabSz="914363">
              <a:defRPr/>
            </a:pPr>
            <a:endParaRPr lang="en-US" sz="1000">
              <a:solidFill>
                <a:srgbClr val="000000"/>
              </a:solidFill>
              <a:latin typeface="Arial"/>
            </a:endParaRPr>
          </a:p>
          <a:p>
            <a:pPr defTabSz="914363">
              <a:defRPr/>
            </a:pPr>
            <a:r>
              <a:rPr lang="en-US" sz="1000">
                <a:solidFill>
                  <a:srgbClr val="000000"/>
                </a:solidFill>
                <a:latin typeface="Arial"/>
              </a:rPr>
              <a:t>Lorem ipsum dolor sit amet, consectetur adipiscing elit, sed do eiusmod tempor incididunt ut labore et dolore magna aliqua.</a:t>
            </a:r>
          </a:p>
          <a:p>
            <a:pPr defTabSz="914363">
              <a:defRPr/>
            </a:pPr>
            <a:endParaRPr lang="en-US" sz="1000">
              <a:solidFill>
                <a:srgbClr val="000000"/>
              </a:solidFill>
              <a:latin typeface="Arial"/>
            </a:endParaRPr>
          </a:p>
          <a:p>
            <a:pPr defTabSz="914363">
              <a:defRPr/>
            </a:pPr>
            <a:endParaRPr lang="en-US" sz="1250">
              <a:solidFill>
                <a:srgbClr val="000000"/>
              </a:solidFill>
              <a:latin typeface="Arial"/>
            </a:endParaRPr>
          </a:p>
          <a:p>
            <a:pPr defTabSz="914363">
              <a:defRPr/>
            </a:pPr>
            <a:endParaRPr lang="en-US" sz="2000">
              <a:solidFill>
                <a:srgbClr val="000000"/>
              </a:solidFill>
              <a:latin typeface="Arial"/>
            </a:endParaRPr>
          </a:p>
        </p:txBody>
      </p:sp>
      <p:pic>
        <p:nvPicPr>
          <p:cNvPr id="59" name="Picture 58">
            <a:extLst>
              <a:ext uri="{FF2B5EF4-FFF2-40B4-BE49-F238E27FC236}">
                <a16:creationId xmlns:a16="http://schemas.microsoft.com/office/drawing/2014/main" id="{E2087009-9D85-C609-CB03-8E9345FD6F76}"/>
              </a:ext>
            </a:extLst>
          </p:cNvPr>
          <p:cNvPicPr>
            <a:picLocks noChangeAspect="1"/>
          </p:cNvPicPr>
          <p:nvPr/>
        </p:nvPicPr>
        <p:blipFill>
          <a:blip r:embed="rId3"/>
          <a:stretch>
            <a:fillRect/>
          </a:stretch>
        </p:blipFill>
        <p:spPr>
          <a:xfrm>
            <a:off x="645248" y="2424533"/>
            <a:ext cx="338600" cy="338600"/>
          </a:xfrm>
          <a:prstGeom prst="rect">
            <a:avLst/>
          </a:prstGeom>
        </p:spPr>
      </p:pic>
      <p:pic>
        <p:nvPicPr>
          <p:cNvPr id="60" name="Picture 59">
            <a:extLst>
              <a:ext uri="{FF2B5EF4-FFF2-40B4-BE49-F238E27FC236}">
                <a16:creationId xmlns:a16="http://schemas.microsoft.com/office/drawing/2014/main" id="{E4DAE3F3-C5D1-B8C8-0EFC-85D7CD12A0CF}"/>
              </a:ext>
            </a:extLst>
          </p:cNvPr>
          <p:cNvPicPr>
            <a:picLocks noChangeAspect="1"/>
          </p:cNvPicPr>
          <p:nvPr/>
        </p:nvPicPr>
        <p:blipFill>
          <a:blip r:embed="rId4"/>
          <a:stretch>
            <a:fillRect/>
          </a:stretch>
        </p:blipFill>
        <p:spPr>
          <a:xfrm>
            <a:off x="2877139" y="2437798"/>
            <a:ext cx="351082" cy="312073"/>
          </a:xfrm>
          <a:prstGeom prst="rect">
            <a:avLst/>
          </a:prstGeom>
        </p:spPr>
      </p:pic>
      <p:pic>
        <p:nvPicPr>
          <p:cNvPr id="61" name="Picture 60">
            <a:extLst>
              <a:ext uri="{FF2B5EF4-FFF2-40B4-BE49-F238E27FC236}">
                <a16:creationId xmlns:a16="http://schemas.microsoft.com/office/drawing/2014/main" id="{F74B47C6-5054-9BAB-BF8C-A7A0F96E2332}"/>
              </a:ext>
            </a:extLst>
          </p:cNvPr>
          <p:cNvPicPr>
            <a:picLocks noChangeAspect="1"/>
          </p:cNvPicPr>
          <p:nvPr/>
        </p:nvPicPr>
        <p:blipFill>
          <a:blip r:embed="rId5"/>
          <a:stretch>
            <a:fillRect/>
          </a:stretch>
        </p:blipFill>
        <p:spPr>
          <a:xfrm>
            <a:off x="5043296" y="2409900"/>
            <a:ext cx="367869" cy="367869"/>
          </a:xfrm>
          <a:prstGeom prst="rect">
            <a:avLst/>
          </a:prstGeom>
        </p:spPr>
      </p:pic>
      <p:pic>
        <p:nvPicPr>
          <p:cNvPr id="62" name="Picture 61">
            <a:extLst>
              <a:ext uri="{FF2B5EF4-FFF2-40B4-BE49-F238E27FC236}">
                <a16:creationId xmlns:a16="http://schemas.microsoft.com/office/drawing/2014/main" id="{844B9246-F3C4-6715-1C47-B1E0B005D259}"/>
              </a:ext>
            </a:extLst>
          </p:cNvPr>
          <p:cNvPicPr>
            <a:picLocks noChangeAspect="1"/>
          </p:cNvPicPr>
          <p:nvPr/>
        </p:nvPicPr>
        <p:blipFill>
          <a:blip r:embed="rId6"/>
          <a:stretch>
            <a:fillRect/>
          </a:stretch>
        </p:blipFill>
        <p:spPr>
          <a:xfrm>
            <a:off x="7307319" y="2420899"/>
            <a:ext cx="360908" cy="345871"/>
          </a:xfrm>
          <a:prstGeom prst="rect">
            <a:avLst/>
          </a:prstGeom>
        </p:spPr>
      </p:pic>
      <p:pic>
        <p:nvPicPr>
          <p:cNvPr id="63" name="Picture 62">
            <a:extLst>
              <a:ext uri="{FF2B5EF4-FFF2-40B4-BE49-F238E27FC236}">
                <a16:creationId xmlns:a16="http://schemas.microsoft.com/office/drawing/2014/main" id="{267200FE-AD72-CA88-3FD9-D29EEAF12EC8}"/>
              </a:ext>
            </a:extLst>
          </p:cNvPr>
          <p:cNvPicPr>
            <a:picLocks noChangeAspect="1"/>
          </p:cNvPicPr>
          <p:nvPr/>
        </p:nvPicPr>
        <p:blipFill>
          <a:blip r:embed="rId7"/>
          <a:stretch>
            <a:fillRect/>
          </a:stretch>
        </p:blipFill>
        <p:spPr>
          <a:xfrm>
            <a:off x="2557404" y="2512983"/>
            <a:ext cx="113808" cy="174505"/>
          </a:xfrm>
          <a:prstGeom prst="rect">
            <a:avLst/>
          </a:prstGeom>
        </p:spPr>
      </p:pic>
      <p:pic>
        <p:nvPicPr>
          <p:cNvPr id="64" name="Picture 63">
            <a:extLst>
              <a:ext uri="{FF2B5EF4-FFF2-40B4-BE49-F238E27FC236}">
                <a16:creationId xmlns:a16="http://schemas.microsoft.com/office/drawing/2014/main" id="{58BD068A-F020-E1B4-123B-3B88A77157A8}"/>
              </a:ext>
            </a:extLst>
          </p:cNvPr>
          <p:cNvPicPr>
            <a:picLocks noChangeAspect="1"/>
          </p:cNvPicPr>
          <p:nvPr/>
        </p:nvPicPr>
        <p:blipFill>
          <a:blip r:embed="rId7"/>
          <a:stretch>
            <a:fillRect/>
          </a:stretch>
        </p:blipFill>
        <p:spPr>
          <a:xfrm>
            <a:off x="4789796" y="2512983"/>
            <a:ext cx="113808" cy="174505"/>
          </a:xfrm>
          <a:prstGeom prst="rect">
            <a:avLst/>
          </a:prstGeom>
        </p:spPr>
      </p:pic>
      <p:pic>
        <p:nvPicPr>
          <p:cNvPr id="65" name="Picture 64">
            <a:extLst>
              <a:ext uri="{FF2B5EF4-FFF2-40B4-BE49-F238E27FC236}">
                <a16:creationId xmlns:a16="http://schemas.microsoft.com/office/drawing/2014/main" id="{D7732407-8764-1006-7658-5DB86F49D0C4}"/>
              </a:ext>
            </a:extLst>
          </p:cNvPr>
          <p:cNvPicPr>
            <a:picLocks noChangeAspect="1"/>
          </p:cNvPicPr>
          <p:nvPr/>
        </p:nvPicPr>
        <p:blipFill>
          <a:blip r:embed="rId7"/>
          <a:stretch>
            <a:fillRect/>
          </a:stretch>
        </p:blipFill>
        <p:spPr>
          <a:xfrm>
            <a:off x="7024633" y="2512983"/>
            <a:ext cx="113808" cy="174505"/>
          </a:xfrm>
          <a:prstGeom prst="rect">
            <a:avLst/>
          </a:prstGeom>
        </p:spPr>
      </p:pic>
      <p:pic>
        <p:nvPicPr>
          <p:cNvPr id="67" name="Picture 2" descr="MATLAB - Wikipedia">
            <a:extLst>
              <a:ext uri="{FF2B5EF4-FFF2-40B4-BE49-F238E27FC236}">
                <a16:creationId xmlns:a16="http://schemas.microsoft.com/office/drawing/2014/main" id="{4830505B-9ABF-3379-2A76-85B6D65F49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397108" y="4067765"/>
            <a:ext cx="941233" cy="56969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0291F856-5AFF-8C6D-299F-9B5DE53DD09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581543" y="4224411"/>
            <a:ext cx="1038017" cy="437689"/>
          </a:xfrm>
          <a:prstGeom prst="rect">
            <a:avLst/>
          </a:prstGeom>
        </p:spPr>
      </p:pic>
      <p:pic>
        <p:nvPicPr>
          <p:cNvPr id="69" name="Picture 68" descr="A close-up of a machine&#10;&#10;Description automatically generated">
            <a:extLst>
              <a:ext uri="{FF2B5EF4-FFF2-40B4-BE49-F238E27FC236}">
                <a16:creationId xmlns:a16="http://schemas.microsoft.com/office/drawing/2014/main" id="{33B2E017-0F84-70E8-CF27-872B203E4CBA}"/>
              </a:ext>
            </a:extLst>
          </p:cNvPr>
          <p:cNvPicPr>
            <a:picLocks noChangeAspect="1"/>
          </p:cNvPicPr>
          <p:nvPr/>
        </p:nvPicPr>
        <p:blipFill>
          <a:blip r:embed="rId10"/>
          <a:stretch>
            <a:fillRect/>
          </a:stretch>
        </p:blipFill>
        <p:spPr>
          <a:xfrm>
            <a:off x="6183236" y="3954521"/>
            <a:ext cx="659188" cy="766586"/>
          </a:xfrm>
          <a:prstGeom prst="rect">
            <a:avLst/>
          </a:prstGeom>
        </p:spPr>
      </p:pic>
      <p:pic>
        <p:nvPicPr>
          <p:cNvPr id="70" name="Picture 69">
            <a:extLst>
              <a:ext uri="{FF2B5EF4-FFF2-40B4-BE49-F238E27FC236}">
                <a16:creationId xmlns:a16="http://schemas.microsoft.com/office/drawing/2014/main" id="{27081454-3192-DDEA-5FED-CDF93AD83BD6}"/>
              </a:ext>
            </a:extLst>
          </p:cNvPr>
          <p:cNvPicPr>
            <a:picLocks noChangeAspect="1"/>
          </p:cNvPicPr>
          <p:nvPr/>
        </p:nvPicPr>
        <p:blipFill>
          <a:blip r:embed="rId11"/>
          <a:stretch>
            <a:fillRect/>
          </a:stretch>
        </p:blipFill>
        <p:spPr>
          <a:xfrm>
            <a:off x="8179556" y="4072248"/>
            <a:ext cx="852913" cy="488648"/>
          </a:xfrm>
          <a:prstGeom prst="rect">
            <a:avLst/>
          </a:prstGeom>
        </p:spPr>
      </p:pic>
      <p:sp>
        <p:nvSpPr>
          <p:cNvPr id="87" name="Rectangle 86">
            <a:extLst>
              <a:ext uri="{FF2B5EF4-FFF2-40B4-BE49-F238E27FC236}">
                <a16:creationId xmlns:a16="http://schemas.microsoft.com/office/drawing/2014/main" id="{F3170FEF-6623-0517-B120-76716F544C53}"/>
              </a:ext>
            </a:extLst>
          </p:cNvPr>
          <p:cNvSpPr/>
          <p:nvPr/>
        </p:nvSpPr>
        <p:spPr bwMode="auto">
          <a:xfrm>
            <a:off x="7668228" y="0"/>
            <a:ext cx="4523773" cy="492621"/>
          </a:xfrm>
          <a:prstGeom prst="rect">
            <a:avLst/>
          </a:prstGeom>
          <a:solidFill>
            <a:schemeClr val="accent1"/>
          </a:solidFill>
          <a:ln w="9525">
            <a:noFill/>
            <a:round/>
            <a:headEnd/>
            <a:tailEnd/>
          </a:ln>
          <a:effectLst/>
        </p:spPr>
        <p:txBody>
          <a:bodyPr wrap="square" rtlCol="0" anchor="ctr"/>
          <a:lstStyle/>
          <a:p>
            <a:pPr algn="ctr" defTabSz="914363" eaLnBrk="0" fontAlgn="base" hangingPunct="0">
              <a:spcBef>
                <a:spcPct val="0"/>
              </a:spcBef>
              <a:spcAft>
                <a:spcPct val="0"/>
              </a:spcAft>
              <a:defRPr/>
            </a:pPr>
            <a:r>
              <a:rPr lang="en-US" b="1">
                <a:solidFill>
                  <a:srgbClr val="FFFFFF"/>
                </a:solidFill>
                <a:latin typeface="Arial"/>
              </a:rPr>
              <a:t>BU to provide slide (example)</a:t>
            </a:r>
          </a:p>
        </p:txBody>
      </p:sp>
    </p:spTree>
    <p:extLst>
      <p:ext uri="{BB962C8B-B14F-4D97-AF65-F5344CB8AC3E}">
        <p14:creationId xmlns:p14="http://schemas.microsoft.com/office/powerpoint/2010/main" val="3400481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1764</Words>
  <Application>Microsoft Office PowerPoint</Application>
  <PresentationFormat>Widescreen</PresentationFormat>
  <Paragraphs>168</Paragraphs>
  <Slides>11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Helvetica Neue Medium</vt:lpstr>
      <vt:lpstr>Aptos</vt:lpstr>
      <vt:lpstr>Aptos Display</vt:lpstr>
      <vt:lpstr>Arial</vt:lpstr>
      <vt:lpstr>Arial Black</vt:lpstr>
      <vt:lpstr>Arial Narrow</vt:lpstr>
      <vt:lpstr>Calibri</vt:lpstr>
      <vt:lpstr>Symbol</vt:lpstr>
      <vt:lpstr>Times New Roman</vt:lpstr>
      <vt:lpstr>Office Theme</vt:lpstr>
      <vt:lpstr>PowerPoint Presentation</vt:lpstr>
      <vt:lpstr>Who we serve/challenges they face</vt:lpstr>
      <vt:lpstr>The Pace of Change Is Faster than Ever</vt:lpstr>
      <vt:lpstr>PowerPoint Presentation</vt:lpstr>
      <vt:lpstr>How we do it..</vt:lpstr>
      <vt:lpstr>PowerPoint Presentation</vt:lpstr>
      <vt:lpstr>PowerPoint Presentation</vt:lpstr>
      <vt:lpstr>PowerPoint Presentation</vt:lpstr>
      <vt:lpstr>Semiconductor Test Solutions that Scale From Lab to Production</vt:lpstr>
      <vt:lpstr>Make Test a Strategic Differentiator for Your Business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Kamiya, Satomi</dc:creator>
  <cp:lastModifiedBy>Kamiya, Satomi</cp:lastModifiedBy>
  <cp:revision>1</cp:revision>
  <dcterms:created xsi:type="dcterms:W3CDTF">2025-09-24T01:27:21Z</dcterms:created>
  <dcterms:modified xsi:type="dcterms:W3CDTF">2025-09-24T01:28:46Z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8901aa-f724-46bf-bb4f-aef09392934b_Enabled">
    <vt:lpwstr>true</vt:lpwstr>
  </property>
  <property fmtid="{D5CDD505-2E9C-101B-9397-08002B2CF9AE}" pid="3" name="MSIP_Label_d38901aa-f724-46bf-bb4f-aef09392934b_SetDate">
    <vt:lpwstr>2025-09-24T01:28:21Z</vt:lpwstr>
  </property>
  <property fmtid="{D5CDD505-2E9C-101B-9397-08002B2CF9AE}" pid="4" name="MSIP_Label_d38901aa-f724-46bf-bb4f-aef09392934b_Method">
    <vt:lpwstr>Standard</vt:lpwstr>
  </property>
  <property fmtid="{D5CDD505-2E9C-101B-9397-08002B2CF9AE}" pid="5" name="MSIP_Label_d38901aa-f724-46bf-bb4f-aef09392934b_Name">
    <vt:lpwstr>Internal - No Label</vt:lpwstr>
  </property>
  <property fmtid="{D5CDD505-2E9C-101B-9397-08002B2CF9AE}" pid="6" name="MSIP_Label_d38901aa-f724-46bf-bb4f-aef09392934b_SiteId">
    <vt:lpwstr>eb06985d-06ca-4a17-81da-629ab99f6505</vt:lpwstr>
  </property>
  <property fmtid="{D5CDD505-2E9C-101B-9397-08002B2CF9AE}" pid="7" name="MSIP_Label_d38901aa-f724-46bf-bb4f-aef09392934b_ActionId">
    <vt:lpwstr>a5da9779-5ce8-418f-9fa8-63a7ec4dea6a</vt:lpwstr>
  </property>
  <property fmtid="{D5CDD505-2E9C-101B-9397-08002B2CF9AE}" pid="8" name="MSIP_Label_d38901aa-f724-46bf-bb4f-aef09392934b_ContentBits">
    <vt:lpwstr>0</vt:lpwstr>
  </property>
  <property fmtid="{D5CDD505-2E9C-101B-9397-08002B2CF9AE}" pid="9" name="MSIP_Label_d38901aa-f724-46bf-bb4f-aef09392934b_Tag">
    <vt:lpwstr>10, 3, 0, 1</vt:lpwstr>
  </property>
</Properties>
</file>